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58" r:id="rId6"/>
    <p:sldId id="275" r:id="rId7"/>
    <p:sldId id="267" r:id="rId8"/>
    <p:sldId id="276" r:id="rId9"/>
    <p:sldId id="289" r:id="rId10"/>
    <p:sldId id="285" r:id="rId11"/>
    <p:sldId id="290" r:id="rId12"/>
    <p:sldId id="291" r:id="rId13"/>
    <p:sldId id="292" r:id="rId14"/>
    <p:sldId id="293" r:id="rId15"/>
    <p:sldId id="325" r:id="rId16"/>
    <p:sldId id="294" r:id="rId17"/>
    <p:sldId id="295" r:id="rId18"/>
    <p:sldId id="296" r:id="rId19"/>
    <p:sldId id="297" r:id="rId20"/>
    <p:sldId id="298" r:id="rId21"/>
    <p:sldId id="299"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63"/>
  </p:normalViewPr>
  <p:slideViewPr>
    <p:cSldViewPr>
      <p:cViewPr varScale="1">
        <p:scale>
          <a:sx n="86" d="100"/>
          <a:sy n="86" d="100"/>
        </p:scale>
        <p:origin x="1000"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2BB821-3150-4672-84AE-E1EAC251196D}" type="doc">
      <dgm:prSet loTypeId="urn:microsoft.com/office/officeart/2005/8/layout/hProcess9" loCatId="process" qsTypeId="urn:microsoft.com/office/officeart/2005/8/quickstyle/3d5" qsCatId="3D" csTypeId="urn:microsoft.com/office/officeart/2005/8/colors/colorful1" csCatId="colorful" phldr="1"/>
      <dgm:spPr/>
    </dgm:pt>
    <dgm:pt modelId="{2039CE88-6664-4D2B-BFFD-2FE7A31FC88A}">
      <dgm:prSet phldrT="[Metin]"/>
      <dgm:spPr>
        <a:solidFill>
          <a:schemeClr val="accent2">
            <a:lumMod val="60000"/>
            <a:lumOff val="40000"/>
          </a:schemeClr>
        </a:solidFill>
      </dgm:spPr>
      <dgm:t>
        <a:bodyPr/>
        <a:lstStyle/>
        <a:p>
          <a:r>
            <a:rPr lang="tr-TR" dirty="0">
              <a:solidFill>
                <a:schemeClr val="tx1"/>
              </a:solidFill>
            </a:rPr>
            <a:t>12 Bölgede</a:t>
          </a:r>
        </a:p>
      </dgm:t>
    </dgm:pt>
    <dgm:pt modelId="{A06C7512-AEFF-43D3-8D6F-9CC4A3245077}" type="parTrans" cxnId="{CDE83A26-934E-4961-9125-0F3218F0C885}">
      <dgm:prSet/>
      <dgm:spPr/>
      <dgm:t>
        <a:bodyPr/>
        <a:lstStyle/>
        <a:p>
          <a:endParaRPr lang="tr-TR"/>
        </a:p>
      </dgm:t>
    </dgm:pt>
    <dgm:pt modelId="{D8990BBF-1B49-46EE-9B34-41D520FB7788}" type="sibTrans" cxnId="{CDE83A26-934E-4961-9125-0F3218F0C885}">
      <dgm:prSet/>
      <dgm:spPr/>
      <dgm:t>
        <a:bodyPr/>
        <a:lstStyle/>
        <a:p>
          <a:endParaRPr lang="tr-TR"/>
        </a:p>
      </dgm:t>
    </dgm:pt>
    <dgm:pt modelId="{7363303B-8D43-428B-B571-BEFD0308DA18}">
      <dgm:prSet phldrT="[Metin]"/>
      <dgm:spPr/>
      <dgm:t>
        <a:bodyPr/>
        <a:lstStyle/>
        <a:p>
          <a:r>
            <a:rPr lang="tr-TR" dirty="0">
              <a:solidFill>
                <a:schemeClr val="tx1"/>
              </a:solidFill>
            </a:rPr>
            <a:t>12 Alanın Sadece Birincileri</a:t>
          </a:r>
        </a:p>
      </dgm:t>
    </dgm:pt>
    <dgm:pt modelId="{58E2CE9C-F713-4336-AC4C-88A71A18A197}" type="parTrans" cxnId="{16B2CCF3-27E3-49D7-B4B4-3BDBD2DB9758}">
      <dgm:prSet/>
      <dgm:spPr/>
      <dgm:t>
        <a:bodyPr/>
        <a:lstStyle/>
        <a:p>
          <a:endParaRPr lang="tr-TR"/>
        </a:p>
      </dgm:t>
    </dgm:pt>
    <dgm:pt modelId="{D4CAEF6F-42B3-414F-9062-FFD15E0C58B9}" type="sibTrans" cxnId="{16B2CCF3-27E3-49D7-B4B4-3BDBD2DB9758}">
      <dgm:prSet/>
      <dgm:spPr/>
      <dgm:t>
        <a:bodyPr/>
        <a:lstStyle/>
        <a:p>
          <a:endParaRPr lang="tr-TR"/>
        </a:p>
      </dgm:t>
    </dgm:pt>
    <dgm:pt modelId="{366FAD57-F041-4D8A-833E-D58C4F70AAE4}">
      <dgm:prSet phldrT="[Metin]" custT="1"/>
      <dgm:spPr/>
      <dgm:t>
        <a:bodyPr/>
        <a:lstStyle/>
        <a:p>
          <a:r>
            <a:rPr lang="tr-TR" sz="3200" b="1" dirty="0">
              <a:solidFill>
                <a:srgbClr val="FFFF00"/>
              </a:solidFill>
            </a:rPr>
            <a:t>TÜRKİYE FİNALLERİ</a:t>
          </a:r>
        </a:p>
      </dgm:t>
    </dgm:pt>
    <dgm:pt modelId="{2953A7CE-A3E2-4043-BF7E-634D7670CBCE}" type="parTrans" cxnId="{6EA718CF-81C7-4F5B-B994-6A0479BE8BA9}">
      <dgm:prSet/>
      <dgm:spPr/>
      <dgm:t>
        <a:bodyPr/>
        <a:lstStyle/>
        <a:p>
          <a:endParaRPr lang="tr-TR"/>
        </a:p>
      </dgm:t>
    </dgm:pt>
    <dgm:pt modelId="{1B92A16F-5282-4DFF-A24D-F54ACE9CF540}" type="sibTrans" cxnId="{6EA718CF-81C7-4F5B-B994-6A0479BE8BA9}">
      <dgm:prSet/>
      <dgm:spPr/>
      <dgm:t>
        <a:bodyPr/>
        <a:lstStyle/>
        <a:p>
          <a:endParaRPr lang="tr-TR"/>
        </a:p>
      </dgm:t>
    </dgm:pt>
    <dgm:pt modelId="{ADE146CD-82AD-4896-8D54-F51EC853339E}" type="pres">
      <dgm:prSet presAssocID="{CB2BB821-3150-4672-84AE-E1EAC251196D}" presName="CompostProcess" presStyleCnt="0">
        <dgm:presLayoutVars>
          <dgm:dir/>
          <dgm:resizeHandles val="exact"/>
        </dgm:presLayoutVars>
      </dgm:prSet>
      <dgm:spPr/>
    </dgm:pt>
    <dgm:pt modelId="{EB9C3637-BD66-4354-8642-7818466E1506}" type="pres">
      <dgm:prSet presAssocID="{CB2BB821-3150-4672-84AE-E1EAC251196D}" presName="arrow" presStyleLbl="bgShp" presStyleIdx="0" presStyleCnt="1"/>
      <dgm:spPr>
        <a:solidFill>
          <a:srgbClr val="FFFF00"/>
        </a:solidFill>
      </dgm:spPr>
    </dgm:pt>
    <dgm:pt modelId="{F6EA2D23-A3D5-40ED-A6C2-12B273E7C9D2}" type="pres">
      <dgm:prSet presAssocID="{CB2BB821-3150-4672-84AE-E1EAC251196D}" presName="linearProcess" presStyleCnt="0"/>
      <dgm:spPr/>
    </dgm:pt>
    <dgm:pt modelId="{E17C1AD3-6144-49C5-8DBE-E4AC82BD1730}" type="pres">
      <dgm:prSet presAssocID="{2039CE88-6664-4D2B-BFFD-2FE7A31FC88A}" presName="textNode" presStyleLbl="node1" presStyleIdx="0" presStyleCnt="3">
        <dgm:presLayoutVars>
          <dgm:bulletEnabled val="1"/>
        </dgm:presLayoutVars>
      </dgm:prSet>
      <dgm:spPr/>
    </dgm:pt>
    <dgm:pt modelId="{C99E1CBA-B7AC-49D4-A77F-2D2BDF4A1CF5}" type="pres">
      <dgm:prSet presAssocID="{D8990BBF-1B49-46EE-9B34-41D520FB7788}" presName="sibTrans" presStyleCnt="0"/>
      <dgm:spPr/>
    </dgm:pt>
    <dgm:pt modelId="{83A4E19D-FF16-48E7-A618-77E43F6ABF26}" type="pres">
      <dgm:prSet presAssocID="{7363303B-8D43-428B-B571-BEFD0308DA18}" presName="textNode" presStyleLbl="node1" presStyleIdx="1" presStyleCnt="3">
        <dgm:presLayoutVars>
          <dgm:bulletEnabled val="1"/>
        </dgm:presLayoutVars>
      </dgm:prSet>
      <dgm:spPr/>
    </dgm:pt>
    <dgm:pt modelId="{61C2FDEC-D97D-4C5A-82BA-C1E74518AA40}" type="pres">
      <dgm:prSet presAssocID="{D4CAEF6F-42B3-414F-9062-FFD15E0C58B9}" presName="sibTrans" presStyleCnt="0"/>
      <dgm:spPr/>
    </dgm:pt>
    <dgm:pt modelId="{6BC904D7-FC8C-487C-A956-175BB241E7E9}" type="pres">
      <dgm:prSet presAssocID="{366FAD57-F041-4D8A-833E-D58C4F70AAE4}" presName="textNode" presStyleLbl="node1" presStyleIdx="2" presStyleCnt="3" custScaleX="119886" custLinFactX="-1038" custLinFactNeighborX="-100000" custLinFactNeighborY="-2185">
        <dgm:presLayoutVars>
          <dgm:bulletEnabled val="1"/>
        </dgm:presLayoutVars>
      </dgm:prSet>
      <dgm:spPr/>
    </dgm:pt>
  </dgm:ptLst>
  <dgm:cxnLst>
    <dgm:cxn modelId="{CDE83A26-934E-4961-9125-0F3218F0C885}" srcId="{CB2BB821-3150-4672-84AE-E1EAC251196D}" destId="{2039CE88-6664-4D2B-BFFD-2FE7A31FC88A}" srcOrd="0" destOrd="0" parTransId="{A06C7512-AEFF-43D3-8D6F-9CC4A3245077}" sibTransId="{D8990BBF-1B49-46EE-9B34-41D520FB7788}"/>
    <dgm:cxn modelId="{6E92F177-3FDA-4050-9EC6-4BFE25DFAEE6}" type="presOf" srcId="{7363303B-8D43-428B-B571-BEFD0308DA18}" destId="{83A4E19D-FF16-48E7-A618-77E43F6ABF26}" srcOrd="0" destOrd="0" presId="urn:microsoft.com/office/officeart/2005/8/layout/hProcess9"/>
    <dgm:cxn modelId="{DC3E7B85-E211-4221-864D-F7287FEFFF69}" type="presOf" srcId="{366FAD57-F041-4D8A-833E-D58C4F70AAE4}" destId="{6BC904D7-FC8C-487C-A956-175BB241E7E9}" srcOrd="0" destOrd="0" presId="urn:microsoft.com/office/officeart/2005/8/layout/hProcess9"/>
    <dgm:cxn modelId="{6EA718CF-81C7-4F5B-B994-6A0479BE8BA9}" srcId="{CB2BB821-3150-4672-84AE-E1EAC251196D}" destId="{366FAD57-F041-4D8A-833E-D58C4F70AAE4}" srcOrd="2" destOrd="0" parTransId="{2953A7CE-A3E2-4043-BF7E-634D7670CBCE}" sibTransId="{1B92A16F-5282-4DFF-A24D-F54ACE9CF540}"/>
    <dgm:cxn modelId="{7F3884EA-2856-446B-B4DC-BE2ACA4B7F7C}" type="presOf" srcId="{2039CE88-6664-4D2B-BFFD-2FE7A31FC88A}" destId="{E17C1AD3-6144-49C5-8DBE-E4AC82BD1730}" srcOrd="0" destOrd="0" presId="urn:microsoft.com/office/officeart/2005/8/layout/hProcess9"/>
    <dgm:cxn modelId="{C24635F1-FA3D-49E2-91E9-876CC3910682}" type="presOf" srcId="{CB2BB821-3150-4672-84AE-E1EAC251196D}" destId="{ADE146CD-82AD-4896-8D54-F51EC853339E}" srcOrd="0" destOrd="0" presId="urn:microsoft.com/office/officeart/2005/8/layout/hProcess9"/>
    <dgm:cxn modelId="{16B2CCF3-27E3-49D7-B4B4-3BDBD2DB9758}" srcId="{CB2BB821-3150-4672-84AE-E1EAC251196D}" destId="{7363303B-8D43-428B-B571-BEFD0308DA18}" srcOrd="1" destOrd="0" parTransId="{58E2CE9C-F713-4336-AC4C-88A71A18A197}" sibTransId="{D4CAEF6F-42B3-414F-9062-FFD15E0C58B9}"/>
    <dgm:cxn modelId="{C08FD049-7C6C-4A65-96B7-AA6145136E78}" type="presParOf" srcId="{ADE146CD-82AD-4896-8D54-F51EC853339E}" destId="{EB9C3637-BD66-4354-8642-7818466E1506}" srcOrd="0" destOrd="0" presId="urn:microsoft.com/office/officeart/2005/8/layout/hProcess9"/>
    <dgm:cxn modelId="{06751654-DBD6-4D54-B172-2754E21A196B}" type="presParOf" srcId="{ADE146CD-82AD-4896-8D54-F51EC853339E}" destId="{F6EA2D23-A3D5-40ED-A6C2-12B273E7C9D2}" srcOrd="1" destOrd="0" presId="urn:microsoft.com/office/officeart/2005/8/layout/hProcess9"/>
    <dgm:cxn modelId="{ECB08AC6-DEDB-4247-B711-7C749A524C5F}" type="presParOf" srcId="{F6EA2D23-A3D5-40ED-A6C2-12B273E7C9D2}" destId="{E17C1AD3-6144-49C5-8DBE-E4AC82BD1730}" srcOrd="0" destOrd="0" presId="urn:microsoft.com/office/officeart/2005/8/layout/hProcess9"/>
    <dgm:cxn modelId="{A411E14C-3A64-41C0-926B-0D338D2361F7}" type="presParOf" srcId="{F6EA2D23-A3D5-40ED-A6C2-12B273E7C9D2}" destId="{C99E1CBA-B7AC-49D4-A77F-2D2BDF4A1CF5}" srcOrd="1" destOrd="0" presId="urn:microsoft.com/office/officeart/2005/8/layout/hProcess9"/>
    <dgm:cxn modelId="{FA4BA2DF-2EEA-4803-BEF5-1AED760A8A7C}" type="presParOf" srcId="{F6EA2D23-A3D5-40ED-A6C2-12B273E7C9D2}" destId="{83A4E19D-FF16-48E7-A618-77E43F6ABF26}" srcOrd="2" destOrd="0" presId="urn:microsoft.com/office/officeart/2005/8/layout/hProcess9"/>
    <dgm:cxn modelId="{D6977C72-9299-4EEA-BB94-B8CBE6367CA6}" type="presParOf" srcId="{F6EA2D23-A3D5-40ED-A6C2-12B273E7C9D2}" destId="{61C2FDEC-D97D-4C5A-82BA-C1E74518AA40}" srcOrd="3" destOrd="0" presId="urn:microsoft.com/office/officeart/2005/8/layout/hProcess9"/>
    <dgm:cxn modelId="{8813CCC6-C117-4FFA-A3B2-F9718507B8D7}" type="presParOf" srcId="{F6EA2D23-A3D5-40ED-A6C2-12B273E7C9D2}" destId="{6BC904D7-FC8C-487C-A956-175BB241E7E9}"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4962B9-8DBA-4DE6-B2AF-46D69EB6C87F}" type="doc">
      <dgm:prSet loTypeId="urn:microsoft.com/office/officeart/2008/layout/VerticalCurvedList" loCatId="list" qsTypeId="urn:microsoft.com/office/officeart/2005/8/quickstyle/3d3" qsCatId="3D" csTypeId="urn:microsoft.com/office/officeart/2005/8/colors/accent2_1" csCatId="accent2" phldr="1"/>
      <dgm:spPr/>
    </dgm:pt>
    <dgm:pt modelId="{C46E0DB1-7EE9-47D9-9423-AFD7275EB17A}">
      <dgm:prSet phldrT="[Metin]" custT="1"/>
      <dgm:spPr/>
      <dgm:t>
        <a:bodyPr/>
        <a:lstStyle/>
        <a:p>
          <a:r>
            <a:rPr lang="tr-TR" sz="1800" dirty="0"/>
            <a:t>Final </a:t>
          </a:r>
          <a:r>
            <a:rPr lang="tr-TR" sz="1800"/>
            <a:t>yarışması değerlendirme </a:t>
          </a:r>
          <a:r>
            <a:rPr lang="tr-TR" sz="1800" dirty="0"/>
            <a:t>sonucunda jüri tarafından uygun bulunursa </a:t>
          </a:r>
          <a:r>
            <a:rPr lang="tr-TR" sz="1800" b="1" dirty="0"/>
            <a:t>Yılın Genç Araştırmacısı Ödülü </a:t>
          </a:r>
          <a:r>
            <a:rPr lang="tr-TR" sz="1800" dirty="0"/>
            <a:t>verilebilir. </a:t>
          </a:r>
        </a:p>
      </dgm:t>
    </dgm:pt>
    <dgm:pt modelId="{F51640D1-30CD-45F6-996F-F49FCB5E0A6A}" type="parTrans" cxnId="{99C194AD-31D4-4FD8-B755-4FF6E0FF38F2}">
      <dgm:prSet/>
      <dgm:spPr/>
      <dgm:t>
        <a:bodyPr/>
        <a:lstStyle/>
        <a:p>
          <a:endParaRPr lang="tr-TR"/>
        </a:p>
      </dgm:t>
    </dgm:pt>
    <dgm:pt modelId="{F7ADB6C6-6D56-4CC1-95FE-299D9385634D}" type="sibTrans" cxnId="{99C194AD-31D4-4FD8-B755-4FF6E0FF38F2}">
      <dgm:prSet/>
      <dgm:spPr/>
      <dgm:t>
        <a:bodyPr/>
        <a:lstStyle/>
        <a:p>
          <a:endParaRPr lang="tr-TR"/>
        </a:p>
      </dgm:t>
    </dgm:pt>
    <dgm:pt modelId="{C68D38DC-5554-43F9-852A-07DB5F3F0463}">
      <dgm:prSet phldrT="[Metin]" custT="1"/>
      <dgm:spPr/>
      <dgm:t>
        <a:bodyPr/>
        <a:lstStyle/>
        <a:p>
          <a:r>
            <a:rPr lang="tr-TR" sz="1800" dirty="0"/>
            <a:t>Çevre Bilincinin toplumumuzda </a:t>
          </a:r>
          <a:r>
            <a:rPr lang="tr-TR" sz="1800"/>
            <a:t>yaygınlaşmasını sağlamak </a:t>
          </a:r>
          <a:r>
            <a:rPr lang="tr-TR" sz="1800" dirty="0"/>
            <a:t>için Final Yarışmasına katılan projeler arasından </a:t>
          </a:r>
          <a:r>
            <a:rPr lang="tr-TR" sz="1800" b="1" dirty="0"/>
            <a:t>Çevre Bilinci </a:t>
          </a:r>
          <a:r>
            <a:rPr lang="tr-TR" sz="1800" b="0" dirty="0"/>
            <a:t>ile </a:t>
          </a:r>
          <a:r>
            <a:rPr lang="tr-TR" sz="1800" dirty="0"/>
            <a:t>ilgili özel ödül verilebilir.</a:t>
          </a:r>
        </a:p>
      </dgm:t>
    </dgm:pt>
    <dgm:pt modelId="{BA85A3B6-38D2-477F-A33C-B8378F2AD52D}" type="parTrans" cxnId="{FCA08BD1-976C-4EB1-96B4-E262D2026D1A}">
      <dgm:prSet/>
      <dgm:spPr/>
      <dgm:t>
        <a:bodyPr/>
        <a:lstStyle/>
        <a:p>
          <a:endParaRPr lang="tr-TR"/>
        </a:p>
      </dgm:t>
    </dgm:pt>
    <dgm:pt modelId="{C05D779E-675C-4BCA-8693-2444F0DBF5C5}" type="sibTrans" cxnId="{FCA08BD1-976C-4EB1-96B4-E262D2026D1A}">
      <dgm:prSet/>
      <dgm:spPr/>
      <dgm:t>
        <a:bodyPr/>
        <a:lstStyle/>
        <a:p>
          <a:endParaRPr lang="tr-TR"/>
        </a:p>
      </dgm:t>
    </dgm:pt>
    <dgm:pt modelId="{2279D679-5B36-4B13-B3FE-8EB4453C3094}">
      <dgm:prSet phldrT="[Metin]" custT="1"/>
      <dgm:spPr/>
      <dgm:t>
        <a:bodyPr/>
        <a:lstStyle/>
        <a:p>
          <a:r>
            <a:rPr lang="tr-TR" sz="1800" b="1" dirty="0"/>
            <a:t>U</a:t>
          </a:r>
          <a:r>
            <a:rPr lang="en-US" sz="1800" b="1" dirty="0" err="1"/>
            <a:t>lusal</a:t>
          </a:r>
          <a:r>
            <a:rPr lang="en-US" sz="1800" b="1" dirty="0"/>
            <a:t> </a:t>
          </a:r>
          <a:r>
            <a:rPr lang="en-US" sz="1800" b="1" dirty="0" err="1"/>
            <a:t>dereceye</a:t>
          </a:r>
          <a:r>
            <a:rPr lang="en-US" sz="1800" b="1" dirty="0"/>
            <a:t> </a:t>
          </a:r>
          <a:r>
            <a:rPr lang="en-US" sz="1800" b="1" err="1"/>
            <a:t>giren</a:t>
          </a:r>
          <a:r>
            <a:rPr lang="en-US" sz="1800" b="1"/>
            <a:t> öğrenciler</a:t>
          </a:r>
          <a:r>
            <a:rPr lang="en-US" sz="1800" dirty="0"/>
            <a:t>, </a:t>
          </a:r>
          <a:r>
            <a:rPr lang="en-US" sz="1800" dirty="0" err="1"/>
            <a:t>üniversite</a:t>
          </a:r>
          <a:r>
            <a:rPr lang="en-US" sz="1800" dirty="0"/>
            <a:t> </a:t>
          </a:r>
          <a:r>
            <a:rPr lang="en-US" sz="1800" dirty="0" err="1"/>
            <a:t>sınavına</a:t>
          </a:r>
          <a:r>
            <a:rPr lang="en-US" sz="1800" dirty="0"/>
            <a:t> </a:t>
          </a:r>
          <a:r>
            <a:rPr lang="en-US" sz="1800" dirty="0" err="1"/>
            <a:t>girecekleri</a:t>
          </a:r>
          <a:r>
            <a:rPr lang="en-US" sz="1800" dirty="0"/>
            <a:t> ilk </a:t>
          </a:r>
          <a:r>
            <a:rPr lang="en-US" sz="1800" dirty="0" err="1"/>
            <a:t>yıl</a:t>
          </a:r>
          <a:r>
            <a:rPr lang="en-US" sz="1800" dirty="0"/>
            <a:t>, </a:t>
          </a:r>
          <a:r>
            <a:rPr lang="en-US" sz="1800" dirty="0" err="1"/>
            <a:t>bir</a:t>
          </a:r>
          <a:r>
            <a:rPr lang="en-US" sz="1800" dirty="0"/>
            <a:t> </a:t>
          </a:r>
          <a:r>
            <a:rPr lang="en-US" sz="1800" dirty="0" err="1"/>
            <a:t>defaya</a:t>
          </a:r>
          <a:r>
            <a:rPr lang="en-US" sz="1800" dirty="0"/>
            <a:t> </a:t>
          </a:r>
          <a:r>
            <a:rPr lang="en-US" sz="1800" dirty="0" err="1"/>
            <a:t>mahsus</a:t>
          </a:r>
          <a:r>
            <a:rPr lang="en-US" sz="1800" dirty="0"/>
            <a:t> </a:t>
          </a:r>
          <a:r>
            <a:rPr lang="en-US" sz="1800" dirty="0" err="1"/>
            <a:t>olmak</a:t>
          </a:r>
          <a:r>
            <a:rPr lang="en-US" sz="1800" dirty="0"/>
            <a:t> </a:t>
          </a:r>
          <a:r>
            <a:rPr lang="en-US" sz="1800" dirty="0" err="1"/>
            <a:t>üzere</a:t>
          </a:r>
          <a:r>
            <a:rPr lang="en-US" sz="1800" dirty="0"/>
            <a:t> </a:t>
          </a:r>
          <a:r>
            <a:rPr lang="en-US" sz="1800" b="1" dirty="0" err="1"/>
            <a:t>derece</a:t>
          </a:r>
          <a:r>
            <a:rPr lang="en-US" sz="1800" b="1" dirty="0"/>
            <a:t> </a:t>
          </a:r>
          <a:r>
            <a:rPr lang="en-US" sz="1800" b="1" dirty="0" err="1"/>
            <a:t>aldıkları</a:t>
          </a:r>
          <a:r>
            <a:rPr lang="en-US" sz="1800" b="1" dirty="0"/>
            <a:t> </a:t>
          </a:r>
          <a:r>
            <a:rPr lang="en-US" sz="1800" b="1" dirty="0" err="1"/>
            <a:t>alanla</a:t>
          </a:r>
          <a:r>
            <a:rPr lang="en-US" sz="1800" b="1" dirty="0"/>
            <a:t> </a:t>
          </a:r>
          <a:r>
            <a:rPr lang="en-US" sz="1800" b="1" dirty="0" err="1"/>
            <a:t>ilgili</a:t>
          </a:r>
          <a:r>
            <a:rPr lang="en-US" sz="1800" b="1" dirty="0"/>
            <a:t> </a:t>
          </a:r>
          <a:r>
            <a:rPr lang="en-US" sz="1800" b="1" dirty="0" err="1"/>
            <a:t>bir</a:t>
          </a:r>
          <a:r>
            <a:rPr lang="en-US" sz="1800" b="1" dirty="0"/>
            <a:t> </a:t>
          </a:r>
          <a:r>
            <a:rPr lang="en-US" sz="1800" b="1" dirty="0" err="1"/>
            <a:t>bölümü</a:t>
          </a:r>
          <a:r>
            <a:rPr lang="en-US" sz="1800" b="1" dirty="0"/>
            <a:t> </a:t>
          </a:r>
          <a:r>
            <a:rPr lang="en-US" sz="1800" dirty="0" err="1"/>
            <a:t>seçmeleri</a:t>
          </a:r>
          <a:r>
            <a:rPr lang="en-US" sz="1800" dirty="0"/>
            <a:t> </a:t>
          </a:r>
          <a:r>
            <a:rPr lang="en-US" sz="1800" dirty="0" err="1"/>
            <a:t>durumunda</a:t>
          </a:r>
          <a:r>
            <a:rPr lang="en-US" sz="1800" dirty="0"/>
            <a:t> </a:t>
          </a:r>
          <a:r>
            <a:rPr lang="en-US" sz="1800" dirty="0" err="1"/>
            <a:t>yarışmada</a:t>
          </a:r>
          <a:r>
            <a:rPr lang="en-US" sz="1800" dirty="0"/>
            <a:t> </a:t>
          </a:r>
          <a:r>
            <a:rPr lang="en-US" sz="1800" dirty="0" err="1"/>
            <a:t>aldıkları</a:t>
          </a:r>
          <a:r>
            <a:rPr lang="en-US" sz="1800" dirty="0"/>
            <a:t> </a:t>
          </a:r>
          <a:r>
            <a:rPr lang="en-US" sz="1800" dirty="0" err="1"/>
            <a:t>derece</a:t>
          </a:r>
          <a:r>
            <a:rPr lang="en-US" sz="1800" dirty="0"/>
            <a:t> </a:t>
          </a:r>
          <a:r>
            <a:rPr lang="en-US" sz="1800" dirty="0" err="1"/>
            <a:t>ile</a:t>
          </a:r>
          <a:r>
            <a:rPr lang="en-US" sz="1800" dirty="0"/>
            <a:t> </a:t>
          </a:r>
          <a:r>
            <a:rPr lang="en-US" sz="1800" dirty="0" err="1"/>
            <a:t>orantılı</a:t>
          </a:r>
          <a:r>
            <a:rPr lang="en-US" sz="1800" dirty="0"/>
            <a:t> </a:t>
          </a:r>
          <a:r>
            <a:rPr lang="en-US" sz="1800" b="1" dirty="0" err="1"/>
            <a:t>ek</a:t>
          </a:r>
          <a:r>
            <a:rPr lang="en-US" sz="1800" b="1" dirty="0"/>
            <a:t> </a:t>
          </a:r>
          <a:r>
            <a:rPr lang="en-US" sz="1800" b="1" dirty="0" err="1"/>
            <a:t>katsayı</a:t>
          </a:r>
          <a:r>
            <a:rPr lang="en-US" sz="1800" b="1" dirty="0"/>
            <a:t> </a:t>
          </a:r>
          <a:r>
            <a:rPr lang="en-US" sz="1800" dirty="0" err="1"/>
            <a:t>uygulamasından</a:t>
          </a:r>
          <a:r>
            <a:rPr lang="en-US" sz="1800" dirty="0"/>
            <a:t> </a:t>
          </a:r>
          <a:r>
            <a:rPr lang="en-US" sz="1800" dirty="0" err="1"/>
            <a:t>yararlanırlar</a:t>
          </a:r>
          <a:r>
            <a:rPr lang="en-US" sz="1800" dirty="0"/>
            <a:t>. </a:t>
          </a:r>
          <a:endParaRPr lang="tr-TR" sz="1800" dirty="0"/>
        </a:p>
      </dgm:t>
    </dgm:pt>
    <dgm:pt modelId="{03A5EB09-F084-4AB7-8B33-64F7855C5D9E}" type="parTrans" cxnId="{B0F4A95F-FD9F-408A-81A6-0668FF9B43A9}">
      <dgm:prSet/>
      <dgm:spPr/>
      <dgm:t>
        <a:bodyPr/>
        <a:lstStyle/>
        <a:p>
          <a:endParaRPr lang="tr-TR"/>
        </a:p>
      </dgm:t>
    </dgm:pt>
    <dgm:pt modelId="{6493BB3D-5536-455C-BCE7-8460E1C7B4E8}" type="sibTrans" cxnId="{B0F4A95F-FD9F-408A-81A6-0668FF9B43A9}">
      <dgm:prSet/>
      <dgm:spPr/>
      <dgm:t>
        <a:bodyPr/>
        <a:lstStyle/>
        <a:p>
          <a:endParaRPr lang="tr-TR"/>
        </a:p>
      </dgm:t>
    </dgm:pt>
    <dgm:pt modelId="{1EB3AACE-D0F9-4C5C-A107-99A206457C4B}">
      <dgm:prSet custT="1"/>
      <dgm:spPr/>
      <dgm:t>
        <a:bodyPr/>
        <a:lstStyle/>
        <a:p>
          <a:r>
            <a:rPr lang="tr-TR" sz="1800" b="1" dirty="0"/>
            <a:t>Uluslararası Proje Yarışmalarına </a:t>
          </a:r>
          <a:r>
            <a:rPr lang="tr-TR" sz="1800" dirty="0"/>
            <a:t>TÜBİTAK tarafından gönderilerek Birincilik, İkincilik ve Üçüncülük ödüllerinden birini </a:t>
          </a:r>
          <a:r>
            <a:rPr lang="tr-TR" sz="1800"/>
            <a:t>alan öğrenciler </a:t>
          </a:r>
          <a:r>
            <a:rPr lang="tr-TR" sz="1800" b="1" dirty="0"/>
            <a:t>derece aldıkları alanla ilgili bir bölümü tercih etmeleri durumunda </a:t>
          </a:r>
          <a:r>
            <a:rPr lang="tr-TR" sz="1800"/>
            <a:t>alanlarındaki yükseköğretim </a:t>
          </a:r>
          <a:r>
            <a:rPr lang="tr-TR" sz="1800" dirty="0"/>
            <a:t>programlarından burslu programlar hariç </a:t>
          </a:r>
          <a:r>
            <a:rPr lang="tr-TR" sz="1800" b="1" dirty="0"/>
            <a:t>istedikleri programa sınavsız olarak kontenjan dışından ÖSYM tarafından yerleştirilir</a:t>
          </a:r>
          <a:r>
            <a:rPr lang="tr-TR" sz="1800" dirty="0"/>
            <a:t>. </a:t>
          </a:r>
        </a:p>
      </dgm:t>
    </dgm:pt>
    <dgm:pt modelId="{97B23EF4-5A11-4B68-929C-6F4278FD63B4}" type="parTrans" cxnId="{9E82CE7C-E7B4-4F4F-9008-1695B27AD416}">
      <dgm:prSet/>
      <dgm:spPr/>
      <dgm:t>
        <a:bodyPr/>
        <a:lstStyle/>
        <a:p>
          <a:endParaRPr lang="tr-TR"/>
        </a:p>
      </dgm:t>
    </dgm:pt>
    <dgm:pt modelId="{60C32F48-7244-433A-BC39-5115ACEFA93C}" type="sibTrans" cxnId="{9E82CE7C-E7B4-4F4F-9008-1695B27AD416}">
      <dgm:prSet/>
      <dgm:spPr/>
      <dgm:t>
        <a:bodyPr/>
        <a:lstStyle/>
        <a:p>
          <a:endParaRPr lang="tr-TR"/>
        </a:p>
      </dgm:t>
    </dgm:pt>
    <dgm:pt modelId="{87B75F2B-16E6-4939-93DB-30EC5D29CCC6}" type="pres">
      <dgm:prSet presAssocID="{614962B9-8DBA-4DE6-B2AF-46D69EB6C87F}" presName="Name0" presStyleCnt="0">
        <dgm:presLayoutVars>
          <dgm:chMax val="7"/>
          <dgm:chPref val="7"/>
          <dgm:dir/>
        </dgm:presLayoutVars>
      </dgm:prSet>
      <dgm:spPr/>
    </dgm:pt>
    <dgm:pt modelId="{07778FAC-A9C5-419C-9E7D-2D23A1AF9CA3}" type="pres">
      <dgm:prSet presAssocID="{614962B9-8DBA-4DE6-B2AF-46D69EB6C87F}" presName="Name1" presStyleCnt="0"/>
      <dgm:spPr/>
    </dgm:pt>
    <dgm:pt modelId="{B7B7C9B8-ED57-4F6D-B0D7-27962BA587DB}" type="pres">
      <dgm:prSet presAssocID="{614962B9-8DBA-4DE6-B2AF-46D69EB6C87F}" presName="cycle" presStyleCnt="0"/>
      <dgm:spPr/>
    </dgm:pt>
    <dgm:pt modelId="{E64C7C2C-D6B5-4100-8FCD-7FBD58E162AA}" type="pres">
      <dgm:prSet presAssocID="{614962B9-8DBA-4DE6-B2AF-46D69EB6C87F}" presName="srcNode" presStyleLbl="node1" presStyleIdx="0" presStyleCnt="4"/>
      <dgm:spPr/>
    </dgm:pt>
    <dgm:pt modelId="{6FD59FA4-6D80-4010-8734-4D31A38C6296}" type="pres">
      <dgm:prSet presAssocID="{614962B9-8DBA-4DE6-B2AF-46D69EB6C87F}" presName="conn" presStyleLbl="parChTrans1D2" presStyleIdx="0" presStyleCnt="1"/>
      <dgm:spPr/>
    </dgm:pt>
    <dgm:pt modelId="{E726991C-E48A-4B6C-A89A-E7ADED243325}" type="pres">
      <dgm:prSet presAssocID="{614962B9-8DBA-4DE6-B2AF-46D69EB6C87F}" presName="extraNode" presStyleLbl="node1" presStyleIdx="0" presStyleCnt="4"/>
      <dgm:spPr/>
    </dgm:pt>
    <dgm:pt modelId="{C5DA15AE-E0E2-486F-AF45-55AC3D5AE1D6}" type="pres">
      <dgm:prSet presAssocID="{614962B9-8DBA-4DE6-B2AF-46D69EB6C87F}" presName="dstNode" presStyleLbl="node1" presStyleIdx="0" presStyleCnt="4"/>
      <dgm:spPr/>
    </dgm:pt>
    <dgm:pt modelId="{010EAC32-9357-4020-B115-FA480E32782B}" type="pres">
      <dgm:prSet presAssocID="{C46E0DB1-7EE9-47D9-9423-AFD7275EB17A}" presName="text_1" presStyleLbl="node1" presStyleIdx="0" presStyleCnt="4" custLinFactNeighborY="-18005">
        <dgm:presLayoutVars>
          <dgm:bulletEnabled val="1"/>
        </dgm:presLayoutVars>
      </dgm:prSet>
      <dgm:spPr/>
    </dgm:pt>
    <dgm:pt modelId="{A7023B76-BA92-49FF-8E93-9A8D548CE95A}" type="pres">
      <dgm:prSet presAssocID="{C46E0DB1-7EE9-47D9-9423-AFD7275EB17A}" presName="accent_1" presStyleCnt="0"/>
      <dgm:spPr/>
    </dgm:pt>
    <dgm:pt modelId="{02D21D62-DD6C-42F6-B0B9-0A6E3B25009B}" type="pres">
      <dgm:prSet presAssocID="{C46E0DB1-7EE9-47D9-9423-AFD7275EB17A}" presName="accentRepeatNode" presStyleLbl="solidFgAcc1" presStyleIdx="0" presStyleCnt="4" custLinFactNeighborY="-12929"/>
      <dgm:spPr/>
    </dgm:pt>
    <dgm:pt modelId="{336F3EA5-7187-47FF-ACF2-945E7715BA97}" type="pres">
      <dgm:prSet presAssocID="{C68D38DC-5554-43F9-852A-07DB5F3F0463}" presName="text_2" presStyleLbl="node1" presStyleIdx="1" presStyleCnt="4" custLinFactNeighborY="-33596">
        <dgm:presLayoutVars>
          <dgm:bulletEnabled val="1"/>
        </dgm:presLayoutVars>
      </dgm:prSet>
      <dgm:spPr/>
    </dgm:pt>
    <dgm:pt modelId="{117D17A2-E2D4-4F54-BA35-E2A179933A0F}" type="pres">
      <dgm:prSet presAssocID="{C68D38DC-5554-43F9-852A-07DB5F3F0463}" presName="accent_2" presStyleCnt="0"/>
      <dgm:spPr/>
    </dgm:pt>
    <dgm:pt modelId="{27DA89E7-67AB-462A-9A61-094FA07BA66E}" type="pres">
      <dgm:prSet presAssocID="{C68D38DC-5554-43F9-852A-07DB5F3F0463}" presName="accentRepeatNode" presStyleLbl="solidFgAcc1" presStyleIdx="1" presStyleCnt="4" custLinFactNeighborY="-30651"/>
      <dgm:spPr/>
    </dgm:pt>
    <dgm:pt modelId="{E2DDA484-0E46-47BF-8B85-451205AF6CA0}" type="pres">
      <dgm:prSet presAssocID="{1EB3AACE-D0F9-4C5C-A107-99A206457C4B}" presName="text_3" presStyleLbl="node1" presStyleIdx="2" presStyleCnt="4" custScaleY="203307" custLinFactNeighborX="136" custLinFactNeighborY="-10656">
        <dgm:presLayoutVars>
          <dgm:bulletEnabled val="1"/>
        </dgm:presLayoutVars>
      </dgm:prSet>
      <dgm:spPr/>
    </dgm:pt>
    <dgm:pt modelId="{5C5B5667-5D36-4A74-99CB-49034C67077D}" type="pres">
      <dgm:prSet presAssocID="{1EB3AACE-D0F9-4C5C-A107-99A206457C4B}" presName="accent_3" presStyleCnt="0"/>
      <dgm:spPr/>
    </dgm:pt>
    <dgm:pt modelId="{7745D82B-C08D-496C-9400-9BCC2E06D48C}" type="pres">
      <dgm:prSet presAssocID="{1EB3AACE-D0F9-4C5C-A107-99A206457C4B}" presName="accentRepeatNode" presStyleLbl="solidFgAcc1" presStyleIdx="2" presStyleCnt="4"/>
      <dgm:spPr/>
    </dgm:pt>
    <dgm:pt modelId="{0D9BDC93-8B78-47FE-B976-424C25F65C34}" type="pres">
      <dgm:prSet presAssocID="{2279D679-5B36-4B13-B3FE-8EB4453C3094}" presName="text_4" presStyleLbl="node1" presStyleIdx="3" presStyleCnt="4" custScaleY="136012" custLinFactNeighborY="42624">
        <dgm:presLayoutVars>
          <dgm:bulletEnabled val="1"/>
        </dgm:presLayoutVars>
      </dgm:prSet>
      <dgm:spPr/>
    </dgm:pt>
    <dgm:pt modelId="{9E5DDFCA-6FF2-404C-B43A-C42B9E4C3132}" type="pres">
      <dgm:prSet presAssocID="{2279D679-5B36-4B13-B3FE-8EB4453C3094}" presName="accent_4" presStyleCnt="0"/>
      <dgm:spPr/>
    </dgm:pt>
    <dgm:pt modelId="{D2EDEC67-4B0A-465E-8EAF-C4F8DF260623}" type="pres">
      <dgm:prSet presAssocID="{2279D679-5B36-4B13-B3FE-8EB4453C3094}" presName="accentRepeatNode" presStyleLbl="solidFgAcc1" presStyleIdx="3" presStyleCnt="4"/>
      <dgm:spPr/>
    </dgm:pt>
  </dgm:ptLst>
  <dgm:cxnLst>
    <dgm:cxn modelId="{5B4F831D-75DB-40A4-BFE6-480EADF7F1D2}" type="presOf" srcId="{614962B9-8DBA-4DE6-B2AF-46D69EB6C87F}" destId="{87B75F2B-16E6-4939-93DB-30EC5D29CCC6}" srcOrd="0" destOrd="0" presId="urn:microsoft.com/office/officeart/2008/layout/VerticalCurvedList"/>
    <dgm:cxn modelId="{EE63BF25-1473-4295-9FB0-D78FD4BA0F8D}" type="presOf" srcId="{1EB3AACE-D0F9-4C5C-A107-99A206457C4B}" destId="{E2DDA484-0E46-47BF-8B85-451205AF6CA0}" srcOrd="0" destOrd="0" presId="urn:microsoft.com/office/officeart/2008/layout/VerticalCurvedList"/>
    <dgm:cxn modelId="{5EAA1957-BBCA-4A08-9F5A-B1A2E7954907}" type="presOf" srcId="{F7ADB6C6-6D56-4CC1-95FE-299D9385634D}" destId="{6FD59FA4-6D80-4010-8734-4D31A38C6296}" srcOrd="0" destOrd="0" presId="urn:microsoft.com/office/officeart/2008/layout/VerticalCurvedList"/>
    <dgm:cxn modelId="{B0F4A95F-FD9F-408A-81A6-0668FF9B43A9}" srcId="{614962B9-8DBA-4DE6-B2AF-46D69EB6C87F}" destId="{2279D679-5B36-4B13-B3FE-8EB4453C3094}" srcOrd="3" destOrd="0" parTransId="{03A5EB09-F084-4AB7-8B33-64F7855C5D9E}" sibTransId="{6493BB3D-5536-455C-BCE7-8460E1C7B4E8}"/>
    <dgm:cxn modelId="{9E82CE7C-E7B4-4F4F-9008-1695B27AD416}" srcId="{614962B9-8DBA-4DE6-B2AF-46D69EB6C87F}" destId="{1EB3AACE-D0F9-4C5C-A107-99A206457C4B}" srcOrd="2" destOrd="0" parTransId="{97B23EF4-5A11-4B68-929C-6F4278FD63B4}" sibTransId="{60C32F48-7244-433A-BC39-5115ACEFA93C}"/>
    <dgm:cxn modelId="{8BE9E281-0084-4F8C-9900-05EFD18C73AF}" type="presOf" srcId="{2279D679-5B36-4B13-B3FE-8EB4453C3094}" destId="{0D9BDC93-8B78-47FE-B976-424C25F65C34}" srcOrd="0" destOrd="0" presId="urn:microsoft.com/office/officeart/2008/layout/VerticalCurvedList"/>
    <dgm:cxn modelId="{99C194AD-31D4-4FD8-B755-4FF6E0FF38F2}" srcId="{614962B9-8DBA-4DE6-B2AF-46D69EB6C87F}" destId="{C46E0DB1-7EE9-47D9-9423-AFD7275EB17A}" srcOrd="0" destOrd="0" parTransId="{F51640D1-30CD-45F6-996F-F49FCB5E0A6A}" sibTransId="{F7ADB6C6-6D56-4CC1-95FE-299D9385634D}"/>
    <dgm:cxn modelId="{F69F8EBA-6CE7-4998-B1A6-32E70694B0C5}" type="presOf" srcId="{C46E0DB1-7EE9-47D9-9423-AFD7275EB17A}" destId="{010EAC32-9357-4020-B115-FA480E32782B}" srcOrd="0" destOrd="0" presId="urn:microsoft.com/office/officeart/2008/layout/VerticalCurvedList"/>
    <dgm:cxn modelId="{FCA08BD1-976C-4EB1-96B4-E262D2026D1A}" srcId="{614962B9-8DBA-4DE6-B2AF-46D69EB6C87F}" destId="{C68D38DC-5554-43F9-852A-07DB5F3F0463}" srcOrd="1" destOrd="0" parTransId="{BA85A3B6-38D2-477F-A33C-B8378F2AD52D}" sibTransId="{C05D779E-675C-4BCA-8693-2444F0DBF5C5}"/>
    <dgm:cxn modelId="{EFA5D6EC-2D22-4789-A288-EF4BBCD795AF}" type="presOf" srcId="{C68D38DC-5554-43F9-852A-07DB5F3F0463}" destId="{336F3EA5-7187-47FF-ACF2-945E7715BA97}" srcOrd="0" destOrd="0" presId="urn:microsoft.com/office/officeart/2008/layout/VerticalCurvedList"/>
    <dgm:cxn modelId="{5E325111-AD6E-4721-8EE4-401CA9CA6973}" type="presParOf" srcId="{87B75F2B-16E6-4939-93DB-30EC5D29CCC6}" destId="{07778FAC-A9C5-419C-9E7D-2D23A1AF9CA3}" srcOrd="0" destOrd="0" presId="urn:microsoft.com/office/officeart/2008/layout/VerticalCurvedList"/>
    <dgm:cxn modelId="{B9612ECC-CC0B-4D16-BBB3-ED50BE61AA08}" type="presParOf" srcId="{07778FAC-A9C5-419C-9E7D-2D23A1AF9CA3}" destId="{B7B7C9B8-ED57-4F6D-B0D7-27962BA587DB}" srcOrd="0" destOrd="0" presId="urn:microsoft.com/office/officeart/2008/layout/VerticalCurvedList"/>
    <dgm:cxn modelId="{F945315A-1173-48A3-97DB-EE2530B16FE7}" type="presParOf" srcId="{B7B7C9B8-ED57-4F6D-B0D7-27962BA587DB}" destId="{E64C7C2C-D6B5-4100-8FCD-7FBD58E162AA}" srcOrd="0" destOrd="0" presId="urn:microsoft.com/office/officeart/2008/layout/VerticalCurvedList"/>
    <dgm:cxn modelId="{82D48A88-63D4-48D0-B793-E8684707691B}" type="presParOf" srcId="{B7B7C9B8-ED57-4F6D-B0D7-27962BA587DB}" destId="{6FD59FA4-6D80-4010-8734-4D31A38C6296}" srcOrd="1" destOrd="0" presId="urn:microsoft.com/office/officeart/2008/layout/VerticalCurvedList"/>
    <dgm:cxn modelId="{75382194-F2E8-4FCB-95D9-FF65B994A2FD}" type="presParOf" srcId="{B7B7C9B8-ED57-4F6D-B0D7-27962BA587DB}" destId="{E726991C-E48A-4B6C-A89A-E7ADED243325}" srcOrd="2" destOrd="0" presId="urn:microsoft.com/office/officeart/2008/layout/VerticalCurvedList"/>
    <dgm:cxn modelId="{C57C26A1-9728-44DD-ABEF-86E0FD1A96A4}" type="presParOf" srcId="{B7B7C9B8-ED57-4F6D-B0D7-27962BA587DB}" destId="{C5DA15AE-E0E2-486F-AF45-55AC3D5AE1D6}" srcOrd="3" destOrd="0" presId="urn:microsoft.com/office/officeart/2008/layout/VerticalCurvedList"/>
    <dgm:cxn modelId="{02B34AD3-3EDC-4AED-B3F4-27AC44D0FCAA}" type="presParOf" srcId="{07778FAC-A9C5-419C-9E7D-2D23A1AF9CA3}" destId="{010EAC32-9357-4020-B115-FA480E32782B}" srcOrd="1" destOrd="0" presId="urn:microsoft.com/office/officeart/2008/layout/VerticalCurvedList"/>
    <dgm:cxn modelId="{0B03C3EA-0C07-4C4C-994F-35FE098E6239}" type="presParOf" srcId="{07778FAC-A9C5-419C-9E7D-2D23A1AF9CA3}" destId="{A7023B76-BA92-49FF-8E93-9A8D548CE95A}" srcOrd="2" destOrd="0" presId="urn:microsoft.com/office/officeart/2008/layout/VerticalCurvedList"/>
    <dgm:cxn modelId="{3C971F5F-4AAE-46D9-A4B7-45424B254A6B}" type="presParOf" srcId="{A7023B76-BA92-49FF-8E93-9A8D548CE95A}" destId="{02D21D62-DD6C-42F6-B0B9-0A6E3B25009B}" srcOrd="0" destOrd="0" presId="urn:microsoft.com/office/officeart/2008/layout/VerticalCurvedList"/>
    <dgm:cxn modelId="{75256E72-0727-41F3-BD11-9C56A66334C5}" type="presParOf" srcId="{07778FAC-A9C5-419C-9E7D-2D23A1AF9CA3}" destId="{336F3EA5-7187-47FF-ACF2-945E7715BA97}" srcOrd="3" destOrd="0" presId="urn:microsoft.com/office/officeart/2008/layout/VerticalCurvedList"/>
    <dgm:cxn modelId="{AB5865FB-E49A-4E69-9270-DED8EFD5C646}" type="presParOf" srcId="{07778FAC-A9C5-419C-9E7D-2D23A1AF9CA3}" destId="{117D17A2-E2D4-4F54-BA35-E2A179933A0F}" srcOrd="4" destOrd="0" presId="urn:microsoft.com/office/officeart/2008/layout/VerticalCurvedList"/>
    <dgm:cxn modelId="{6ACC62FB-C1DE-4805-B73D-60380B68526C}" type="presParOf" srcId="{117D17A2-E2D4-4F54-BA35-E2A179933A0F}" destId="{27DA89E7-67AB-462A-9A61-094FA07BA66E}" srcOrd="0" destOrd="0" presId="urn:microsoft.com/office/officeart/2008/layout/VerticalCurvedList"/>
    <dgm:cxn modelId="{1AD56944-4A3C-4B25-B2AD-1E396673A7D3}" type="presParOf" srcId="{07778FAC-A9C5-419C-9E7D-2D23A1AF9CA3}" destId="{E2DDA484-0E46-47BF-8B85-451205AF6CA0}" srcOrd="5" destOrd="0" presId="urn:microsoft.com/office/officeart/2008/layout/VerticalCurvedList"/>
    <dgm:cxn modelId="{3E0CC06B-AF12-4439-882E-006563A7C856}" type="presParOf" srcId="{07778FAC-A9C5-419C-9E7D-2D23A1AF9CA3}" destId="{5C5B5667-5D36-4A74-99CB-49034C67077D}" srcOrd="6" destOrd="0" presId="urn:microsoft.com/office/officeart/2008/layout/VerticalCurvedList"/>
    <dgm:cxn modelId="{A19706E0-7058-42D3-8314-BF6A33626720}" type="presParOf" srcId="{5C5B5667-5D36-4A74-99CB-49034C67077D}" destId="{7745D82B-C08D-496C-9400-9BCC2E06D48C}" srcOrd="0" destOrd="0" presId="urn:microsoft.com/office/officeart/2008/layout/VerticalCurvedList"/>
    <dgm:cxn modelId="{68DB361F-6548-478A-B6AB-3162F317ACEF}" type="presParOf" srcId="{07778FAC-A9C5-419C-9E7D-2D23A1AF9CA3}" destId="{0D9BDC93-8B78-47FE-B976-424C25F65C34}" srcOrd="7" destOrd="0" presId="urn:microsoft.com/office/officeart/2008/layout/VerticalCurvedList"/>
    <dgm:cxn modelId="{FAA97E1E-E887-4188-8273-F1CD8EE66532}" type="presParOf" srcId="{07778FAC-A9C5-419C-9E7D-2D23A1AF9CA3}" destId="{9E5DDFCA-6FF2-404C-B43A-C42B9E4C3132}" srcOrd="8" destOrd="0" presId="urn:microsoft.com/office/officeart/2008/layout/VerticalCurvedList"/>
    <dgm:cxn modelId="{EF46972B-7C40-4606-ABAA-E97F974D798F}" type="presParOf" srcId="{9E5DDFCA-6FF2-404C-B43A-C42B9E4C3132}" destId="{D2EDEC67-4B0A-465E-8EAF-C4F8DF260623}" srcOrd="0" destOrd="0" presId="urn:microsoft.com/office/officeart/2008/layout/VerticalCurvedList"/>
  </dgm:cxnLst>
  <dgm:bg>
    <a:solidFill>
      <a:schemeClr val="accent2">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C3637-BD66-4354-8642-7818466E1506}">
      <dsp:nvSpPr>
        <dsp:cNvPr id="0" name=""/>
        <dsp:cNvSpPr/>
      </dsp:nvSpPr>
      <dsp:spPr>
        <a:xfrm>
          <a:off x="567062" y="0"/>
          <a:ext cx="6426714" cy="4542805"/>
        </a:xfrm>
        <a:prstGeom prst="rightArrow">
          <a:avLst/>
        </a:prstGeom>
        <a:solidFill>
          <a:srgbClr val="FFFF00"/>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E17C1AD3-6144-49C5-8DBE-E4AC82BD1730}">
      <dsp:nvSpPr>
        <dsp:cNvPr id="0" name=""/>
        <dsp:cNvSpPr/>
      </dsp:nvSpPr>
      <dsp:spPr>
        <a:xfrm>
          <a:off x="38063" y="1362841"/>
          <a:ext cx="2268252" cy="1817122"/>
        </a:xfrm>
        <a:prstGeom prst="roundRect">
          <a:avLst/>
        </a:prstGeom>
        <a:solidFill>
          <a:schemeClr val="accent2">
            <a:lumMod val="60000"/>
            <a:lum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solidFill>
                <a:schemeClr val="tx1"/>
              </a:solidFill>
            </a:rPr>
            <a:t>12 Bölgede</a:t>
          </a:r>
        </a:p>
      </dsp:txBody>
      <dsp:txXfrm>
        <a:off x="126768" y="1451546"/>
        <a:ext cx="2090842" cy="1639712"/>
      </dsp:txXfrm>
    </dsp:sp>
    <dsp:sp modelId="{83A4E19D-FF16-48E7-A618-77E43F6ABF26}">
      <dsp:nvSpPr>
        <dsp:cNvPr id="0" name=""/>
        <dsp:cNvSpPr/>
      </dsp:nvSpPr>
      <dsp:spPr>
        <a:xfrm>
          <a:off x="2420761" y="1362841"/>
          <a:ext cx="2268252" cy="1817122"/>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solidFill>
                <a:schemeClr val="tx1"/>
              </a:solidFill>
            </a:rPr>
            <a:t>12 Alanın Sadece Birincileri</a:t>
          </a:r>
        </a:p>
      </dsp:txBody>
      <dsp:txXfrm>
        <a:off x="2509466" y="1451546"/>
        <a:ext cx="2090842" cy="1639712"/>
      </dsp:txXfrm>
    </dsp:sp>
    <dsp:sp modelId="{6BC904D7-FC8C-487C-A956-175BB241E7E9}">
      <dsp:nvSpPr>
        <dsp:cNvPr id="0" name=""/>
        <dsp:cNvSpPr/>
      </dsp:nvSpPr>
      <dsp:spPr>
        <a:xfrm>
          <a:off x="4665469" y="1323137"/>
          <a:ext cx="2719316" cy="1817122"/>
        </a:xfrm>
        <a:prstGeom prst="roundRec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b="1" kern="1200" dirty="0">
              <a:solidFill>
                <a:srgbClr val="FFFF00"/>
              </a:solidFill>
            </a:rPr>
            <a:t>TÜRKİYE FİNALLERİ</a:t>
          </a:r>
        </a:p>
      </dsp:txBody>
      <dsp:txXfrm>
        <a:off x="4754174" y="1411842"/>
        <a:ext cx="2541906" cy="16397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D59FA4-6D80-4010-8734-4D31A38C6296}">
      <dsp:nvSpPr>
        <dsp:cNvPr id="0" name=""/>
        <dsp:cNvSpPr/>
      </dsp:nvSpPr>
      <dsp:spPr>
        <a:xfrm>
          <a:off x="-4965981" y="-760907"/>
          <a:ext cx="5914303" cy="5914303"/>
        </a:xfrm>
        <a:prstGeom prst="blockArc">
          <a:avLst>
            <a:gd name="adj1" fmla="val 18900000"/>
            <a:gd name="adj2" fmla="val 2700000"/>
            <a:gd name="adj3" fmla="val 365"/>
          </a:avLst>
        </a:prstGeom>
        <a:noFill/>
        <a:ln w="25400" cap="flat" cmpd="sng" algn="ctr">
          <a:solidFill>
            <a:schemeClr val="accent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10EAC32-9357-4020-B115-FA480E32782B}">
      <dsp:nvSpPr>
        <dsp:cNvPr id="0" name=""/>
        <dsp:cNvSpPr/>
      </dsp:nvSpPr>
      <dsp:spPr>
        <a:xfrm>
          <a:off x="496592" y="216027"/>
          <a:ext cx="8327128" cy="675740"/>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6369" tIns="45720" rIns="45720" bIns="45720" numCol="1" spcCol="1270" anchor="ctr" anchorCtr="0">
          <a:noAutofit/>
        </a:bodyPr>
        <a:lstStyle/>
        <a:p>
          <a:pPr marL="0" lvl="0" indent="0" algn="l" defTabSz="800100">
            <a:lnSpc>
              <a:spcPct val="90000"/>
            </a:lnSpc>
            <a:spcBef>
              <a:spcPct val="0"/>
            </a:spcBef>
            <a:spcAft>
              <a:spcPct val="35000"/>
            </a:spcAft>
            <a:buNone/>
          </a:pPr>
          <a:r>
            <a:rPr lang="tr-TR" sz="1800" kern="1200" dirty="0"/>
            <a:t>Final </a:t>
          </a:r>
          <a:r>
            <a:rPr lang="tr-TR" sz="1800" kern="1200"/>
            <a:t>yarışması değerlendirme </a:t>
          </a:r>
          <a:r>
            <a:rPr lang="tr-TR" sz="1800" kern="1200" dirty="0"/>
            <a:t>sonucunda jüri tarafından uygun bulunursa </a:t>
          </a:r>
          <a:r>
            <a:rPr lang="tr-TR" sz="1800" b="1" kern="1200" dirty="0"/>
            <a:t>Yılın Genç Araştırmacısı Ödülü </a:t>
          </a:r>
          <a:r>
            <a:rPr lang="tr-TR" sz="1800" kern="1200" dirty="0"/>
            <a:t>verilebilir. </a:t>
          </a:r>
        </a:p>
      </dsp:txBody>
      <dsp:txXfrm>
        <a:off x="496592" y="216027"/>
        <a:ext cx="8327128" cy="675740"/>
      </dsp:txXfrm>
    </dsp:sp>
    <dsp:sp modelId="{02D21D62-DD6C-42F6-B0B9-0A6E3B25009B}">
      <dsp:nvSpPr>
        <dsp:cNvPr id="0" name=""/>
        <dsp:cNvSpPr/>
      </dsp:nvSpPr>
      <dsp:spPr>
        <a:xfrm>
          <a:off x="74255" y="144018"/>
          <a:ext cx="844675" cy="84467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36F3EA5-7187-47FF-ACF2-945E7715BA97}">
      <dsp:nvSpPr>
        <dsp:cNvPr id="0" name=""/>
        <dsp:cNvSpPr/>
      </dsp:nvSpPr>
      <dsp:spPr>
        <a:xfrm>
          <a:off x="884010" y="1124458"/>
          <a:ext cx="7939711" cy="675740"/>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6369" tIns="45720" rIns="45720" bIns="45720" numCol="1" spcCol="1270" anchor="ctr" anchorCtr="0">
          <a:noAutofit/>
        </a:bodyPr>
        <a:lstStyle/>
        <a:p>
          <a:pPr marL="0" lvl="0" indent="0" algn="l" defTabSz="800100">
            <a:lnSpc>
              <a:spcPct val="90000"/>
            </a:lnSpc>
            <a:spcBef>
              <a:spcPct val="0"/>
            </a:spcBef>
            <a:spcAft>
              <a:spcPct val="35000"/>
            </a:spcAft>
            <a:buNone/>
          </a:pPr>
          <a:r>
            <a:rPr lang="tr-TR" sz="1800" kern="1200" dirty="0"/>
            <a:t>Çevre Bilincinin toplumumuzda </a:t>
          </a:r>
          <a:r>
            <a:rPr lang="tr-TR" sz="1800" kern="1200"/>
            <a:t>yaygınlaşmasını sağlamak </a:t>
          </a:r>
          <a:r>
            <a:rPr lang="tr-TR" sz="1800" kern="1200" dirty="0"/>
            <a:t>için Final Yarışmasına katılan projeler arasından </a:t>
          </a:r>
          <a:r>
            <a:rPr lang="tr-TR" sz="1800" b="1" kern="1200" dirty="0"/>
            <a:t>Çevre Bilinci </a:t>
          </a:r>
          <a:r>
            <a:rPr lang="tr-TR" sz="1800" b="0" kern="1200" dirty="0"/>
            <a:t>ile </a:t>
          </a:r>
          <a:r>
            <a:rPr lang="tr-TR" sz="1800" kern="1200" dirty="0"/>
            <a:t>ilgili özel ödül verilebilir.</a:t>
          </a:r>
        </a:p>
      </dsp:txBody>
      <dsp:txXfrm>
        <a:off x="884010" y="1124458"/>
        <a:ext cx="7939711" cy="675740"/>
      </dsp:txXfrm>
    </dsp:sp>
    <dsp:sp modelId="{27DA89E7-67AB-462A-9A61-094FA07BA66E}">
      <dsp:nvSpPr>
        <dsp:cNvPr id="0" name=""/>
        <dsp:cNvSpPr/>
      </dsp:nvSpPr>
      <dsp:spPr>
        <a:xfrm>
          <a:off x="461672" y="1008111"/>
          <a:ext cx="844675" cy="84467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E2DDA484-0E46-47BF-8B85-451205AF6CA0}">
      <dsp:nvSpPr>
        <dsp:cNvPr id="0" name=""/>
        <dsp:cNvSpPr/>
      </dsp:nvSpPr>
      <dsp:spPr>
        <a:xfrm>
          <a:off x="894808" y="1944216"/>
          <a:ext cx="7939711" cy="1373827"/>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6369" tIns="45720" rIns="45720" bIns="45720" numCol="1" spcCol="1270" anchor="ctr" anchorCtr="0">
          <a:noAutofit/>
        </a:bodyPr>
        <a:lstStyle/>
        <a:p>
          <a:pPr marL="0" lvl="0" indent="0" algn="l" defTabSz="800100">
            <a:lnSpc>
              <a:spcPct val="90000"/>
            </a:lnSpc>
            <a:spcBef>
              <a:spcPct val="0"/>
            </a:spcBef>
            <a:spcAft>
              <a:spcPct val="35000"/>
            </a:spcAft>
            <a:buNone/>
          </a:pPr>
          <a:r>
            <a:rPr lang="tr-TR" sz="1800" b="1" kern="1200" dirty="0"/>
            <a:t>Uluslararası Proje Yarışmalarına </a:t>
          </a:r>
          <a:r>
            <a:rPr lang="tr-TR" sz="1800" kern="1200" dirty="0"/>
            <a:t>TÜBİTAK tarafından gönderilerek Birincilik, İkincilik ve Üçüncülük ödüllerinden birini </a:t>
          </a:r>
          <a:r>
            <a:rPr lang="tr-TR" sz="1800" kern="1200"/>
            <a:t>alan öğrenciler </a:t>
          </a:r>
          <a:r>
            <a:rPr lang="tr-TR" sz="1800" b="1" kern="1200" dirty="0"/>
            <a:t>derece aldıkları alanla ilgili bir bölümü tercih etmeleri durumunda </a:t>
          </a:r>
          <a:r>
            <a:rPr lang="tr-TR" sz="1800" kern="1200"/>
            <a:t>alanlarındaki yükseköğretim </a:t>
          </a:r>
          <a:r>
            <a:rPr lang="tr-TR" sz="1800" kern="1200" dirty="0"/>
            <a:t>programlarından burslu programlar hariç </a:t>
          </a:r>
          <a:r>
            <a:rPr lang="tr-TR" sz="1800" b="1" kern="1200" dirty="0"/>
            <a:t>istedikleri programa sınavsız olarak kontenjan dışından ÖSYM tarafından yerleştirilir</a:t>
          </a:r>
          <a:r>
            <a:rPr lang="tr-TR" sz="1800" kern="1200" dirty="0"/>
            <a:t>. </a:t>
          </a:r>
        </a:p>
      </dsp:txBody>
      <dsp:txXfrm>
        <a:off x="894808" y="1944216"/>
        <a:ext cx="7939711" cy="1373827"/>
      </dsp:txXfrm>
    </dsp:sp>
    <dsp:sp modelId="{7745D82B-C08D-496C-9400-9BCC2E06D48C}">
      <dsp:nvSpPr>
        <dsp:cNvPr id="0" name=""/>
        <dsp:cNvSpPr/>
      </dsp:nvSpPr>
      <dsp:spPr>
        <a:xfrm>
          <a:off x="461672" y="2280799"/>
          <a:ext cx="844675" cy="84467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D9BDC93-8B78-47FE-B976-424C25F65C34}">
      <dsp:nvSpPr>
        <dsp:cNvPr id="0" name=""/>
        <dsp:cNvSpPr/>
      </dsp:nvSpPr>
      <dsp:spPr>
        <a:xfrm>
          <a:off x="496592" y="3473400"/>
          <a:ext cx="8327128" cy="919087"/>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6369" tIns="45720" rIns="45720" bIns="45720" numCol="1" spcCol="1270" anchor="ctr" anchorCtr="0">
          <a:noAutofit/>
        </a:bodyPr>
        <a:lstStyle/>
        <a:p>
          <a:pPr marL="0" lvl="0" indent="0" algn="l" defTabSz="800100">
            <a:lnSpc>
              <a:spcPct val="90000"/>
            </a:lnSpc>
            <a:spcBef>
              <a:spcPct val="0"/>
            </a:spcBef>
            <a:spcAft>
              <a:spcPct val="35000"/>
            </a:spcAft>
            <a:buNone/>
          </a:pPr>
          <a:r>
            <a:rPr lang="tr-TR" sz="1800" b="1" kern="1200" dirty="0"/>
            <a:t>U</a:t>
          </a:r>
          <a:r>
            <a:rPr lang="en-US" sz="1800" b="1" kern="1200" dirty="0" err="1"/>
            <a:t>lusal</a:t>
          </a:r>
          <a:r>
            <a:rPr lang="en-US" sz="1800" b="1" kern="1200" dirty="0"/>
            <a:t> </a:t>
          </a:r>
          <a:r>
            <a:rPr lang="en-US" sz="1800" b="1" kern="1200" dirty="0" err="1"/>
            <a:t>dereceye</a:t>
          </a:r>
          <a:r>
            <a:rPr lang="en-US" sz="1800" b="1" kern="1200" dirty="0"/>
            <a:t> </a:t>
          </a:r>
          <a:r>
            <a:rPr lang="en-US" sz="1800" b="1" kern="1200" err="1"/>
            <a:t>giren</a:t>
          </a:r>
          <a:r>
            <a:rPr lang="en-US" sz="1800" b="1" kern="1200"/>
            <a:t> öğrenciler</a:t>
          </a:r>
          <a:r>
            <a:rPr lang="en-US" sz="1800" kern="1200" dirty="0"/>
            <a:t>, </a:t>
          </a:r>
          <a:r>
            <a:rPr lang="en-US" sz="1800" kern="1200" dirty="0" err="1"/>
            <a:t>üniversite</a:t>
          </a:r>
          <a:r>
            <a:rPr lang="en-US" sz="1800" kern="1200" dirty="0"/>
            <a:t> </a:t>
          </a:r>
          <a:r>
            <a:rPr lang="en-US" sz="1800" kern="1200" dirty="0" err="1"/>
            <a:t>sınavına</a:t>
          </a:r>
          <a:r>
            <a:rPr lang="en-US" sz="1800" kern="1200" dirty="0"/>
            <a:t> </a:t>
          </a:r>
          <a:r>
            <a:rPr lang="en-US" sz="1800" kern="1200" dirty="0" err="1"/>
            <a:t>girecekleri</a:t>
          </a:r>
          <a:r>
            <a:rPr lang="en-US" sz="1800" kern="1200" dirty="0"/>
            <a:t> ilk </a:t>
          </a:r>
          <a:r>
            <a:rPr lang="en-US" sz="1800" kern="1200" dirty="0" err="1"/>
            <a:t>yıl</a:t>
          </a:r>
          <a:r>
            <a:rPr lang="en-US" sz="1800" kern="1200" dirty="0"/>
            <a:t>, </a:t>
          </a:r>
          <a:r>
            <a:rPr lang="en-US" sz="1800" kern="1200" dirty="0" err="1"/>
            <a:t>bir</a:t>
          </a:r>
          <a:r>
            <a:rPr lang="en-US" sz="1800" kern="1200" dirty="0"/>
            <a:t> </a:t>
          </a:r>
          <a:r>
            <a:rPr lang="en-US" sz="1800" kern="1200" dirty="0" err="1"/>
            <a:t>defaya</a:t>
          </a:r>
          <a:r>
            <a:rPr lang="en-US" sz="1800" kern="1200" dirty="0"/>
            <a:t> </a:t>
          </a:r>
          <a:r>
            <a:rPr lang="en-US" sz="1800" kern="1200" dirty="0" err="1"/>
            <a:t>mahsus</a:t>
          </a:r>
          <a:r>
            <a:rPr lang="en-US" sz="1800" kern="1200" dirty="0"/>
            <a:t> </a:t>
          </a:r>
          <a:r>
            <a:rPr lang="en-US" sz="1800" kern="1200" dirty="0" err="1"/>
            <a:t>olmak</a:t>
          </a:r>
          <a:r>
            <a:rPr lang="en-US" sz="1800" kern="1200" dirty="0"/>
            <a:t> </a:t>
          </a:r>
          <a:r>
            <a:rPr lang="en-US" sz="1800" kern="1200" dirty="0" err="1"/>
            <a:t>üzere</a:t>
          </a:r>
          <a:r>
            <a:rPr lang="en-US" sz="1800" kern="1200" dirty="0"/>
            <a:t> </a:t>
          </a:r>
          <a:r>
            <a:rPr lang="en-US" sz="1800" b="1" kern="1200" dirty="0" err="1"/>
            <a:t>derece</a:t>
          </a:r>
          <a:r>
            <a:rPr lang="en-US" sz="1800" b="1" kern="1200" dirty="0"/>
            <a:t> </a:t>
          </a:r>
          <a:r>
            <a:rPr lang="en-US" sz="1800" b="1" kern="1200" dirty="0" err="1"/>
            <a:t>aldıkları</a:t>
          </a:r>
          <a:r>
            <a:rPr lang="en-US" sz="1800" b="1" kern="1200" dirty="0"/>
            <a:t> </a:t>
          </a:r>
          <a:r>
            <a:rPr lang="en-US" sz="1800" b="1" kern="1200" dirty="0" err="1"/>
            <a:t>alanla</a:t>
          </a:r>
          <a:r>
            <a:rPr lang="en-US" sz="1800" b="1" kern="1200" dirty="0"/>
            <a:t> </a:t>
          </a:r>
          <a:r>
            <a:rPr lang="en-US" sz="1800" b="1" kern="1200" dirty="0" err="1"/>
            <a:t>ilgili</a:t>
          </a:r>
          <a:r>
            <a:rPr lang="en-US" sz="1800" b="1" kern="1200" dirty="0"/>
            <a:t> </a:t>
          </a:r>
          <a:r>
            <a:rPr lang="en-US" sz="1800" b="1" kern="1200" dirty="0" err="1"/>
            <a:t>bir</a:t>
          </a:r>
          <a:r>
            <a:rPr lang="en-US" sz="1800" b="1" kern="1200" dirty="0"/>
            <a:t> </a:t>
          </a:r>
          <a:r>
            <a:rPr lang="en-US" sz="1800" b="1" kern="1200" dirty="0" err="1"/>
            <a:t>bölümü</a:t>
          </a:r>
          <a:r>
            <a:rPr lang="en-US" sz="1800" b="1" kern="1200" dirty="0"/>
            <a:t> </a:t>
          </a:r>
          <a:r>
            <a:rPr lang="en-US" sz="1800" kern="1200" dirty="0" err="1"/>
            <a:t>seçmeleri</a:t>
          </a:r>
          <a:r>
            <a:rPr lang="en-US" sz="1800" kern="1200" dirty="0"/>
            <a:t> </a:t>
          </a:r>
          <a:r>
            <a:rPr lang="en-US" sz="1800" kern="1200" dirty="0" err="1"/>
            <a:t>durumunda</a:t>
          </a:r>
          <a:r>
            <a:rPr lang="en-US" sz="1800" kern="1200" dirty="0"/>
            <a:t> </a:t>
          </a:r>
          <a:r>
            <a:rPr lang="en-US" sz="1800" kern="1200" dirty="0" err="1"/>
            <a:t>yarışmada</a:t>
          </a:r>
          <a:r>
            <a:rPr lang="en-US" sz="1800" kern="1200" dirty="0"/>
            <a:t> </a:t>
          </a:r>
          <a:r>
            <a:rPr lang="en-US" sz="1800" kern="1200" dirty="0" err="1"/>
            <a:t>aldıkları</a:t>
          </a:r>
          <a:r>
            <a:rPr lang="en-US" sz="1800" kern="1200" dirty="0"/>
            <a:t> </a:t>
          </a:r>
          <a:r>
            <a:rPr lang="en-US" sz="1800" kern="1200" dirty="0" err="1"/>
            <a:t>derece</a:t>
          </a:r>
          <a:r>
            <a:rPr lang="en-US" sz="1800" kern="1200" dirty="0"/>
            <a:t> </a:t>
          </a:r>
          <a:r>
            <a:rPr lang="en-US" sz="1800" kern="1200" dirty="0" err="1"/>
            <a:t>ile</a:t>
          </a:r>
          <a:r>
            <a:rPr lang="en-US" sz="1800" kern="1200" dirty="0"/>
            <a:t> </a:t>
          </a:r>
          <a:r>
            <a:rPr lang="en-US" sz="1800" kern="1200" dirty="0" err="1"/>
            <a:t>orantılı</a:t>
          </a:r>
          <a:r>
            <a:rPr lang="en-US" sz="1800" kern="1200" dirty="0"/>
            <a:t> </a:t>
          </a:r>
          <a:r>
            <a:rPr lang="en-US" sz="1800" b="1" kern="1200" dirty="0" err="1"/>
            <a:t>ek</a:t>
          </a:r>
          <a:r>
            <a:rPr lang="en-US" sz="1800" b="1" kern="1200" dirty="0"/>
            <a:t> </a:t>
          </a:r>
          <a:r>
            <a:rPr lang="en-US" sz="1800" b="1" kern="1200" dirty="0" err="1"/>
            <a:t>katsayı</a:t>
          </a:r>
          <a:r>
            <a:rPr lang="en-US" sz="1800" b="1" kern="1200" dirty="0"/>
            <a:t> </a:t>
          </a:r>
          <a:r>
            <a:rPr lang="en-US" sz="1800" kern="1200" dirty="0" err="1"/>
            <a:t>uygulamasından</a:t>
          </a:r>
          <a:r>
            <a:rPr lang="en-US" sz="1800" kern="1200" dirty="0"/>
            <a:t> </a:t>
          </a:r>
          <a:r>
            <a:rPr lang="en-US" sz="1800" kern="1200" dirty="0" err="1"/>
            <a:t>yararlanırlar</a:t>
          </a:r>
          <a:r>
            <a:rPr lang="en-US" sz="1800" kern="1200" dirty="0"/>
            <a:t>. </a:t>
          </a:r>
          <a:endParaRPr lang="tr-TR" sz="1800" kern="1200" dirty="0"/>
        </a:p>
      </dsp:txBody>
      <dsp:txXfrm>
        <a:off x="496592" y="3473400"/>
        <a:ext cx="8327128" cy="919087"/>
      </dsp:txXfrm>
    </dsp:sp>
    <dsp:sp modelId="{D2EDEC67-4B0A-465E-8EAF-C4F8DF260623}">
      <dsp:nvSpPr>
        <dsp:cNvPr id="0" name=""/>
        <dsp:cNvSpPr/>
      </dsp:nvSpPr>
      <dsp:spPr>
        <a:xfrm>
          <a:off x="74255" y="3294585"/>
          <a:ext cx="844675" cy="84467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1.11.2020</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tubitak.gov.tr/sites/default/files/bolgesel_harita_2017.pdf#page=1"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www.tubitak.gov.tr/sites/default/files/bolgesel_harita_2017.pdf#page=1"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www.tubitak.gov.tr/sites/default/files/bolgesel_harita_2017.pdf#page=1"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pPr algn="r"/>
            <a:br>
              <a:rPr lang="tr-TR"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br>
            <a:r>
              <a:rPr lang="tr-TR"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TÜBİTAK PROJELERİ-2021</a:t>
            </a:r>
          </a:p>
        </p:txBody>
      </p:sp>
      <p:sp>
        <p:nvSpPr>
          <p:cNvPr id="3" name="Alt Başlık 2"/>
          <p:cNvSpPr>
            <a:spLocks noGrp="1"/>
          </p:cNvSpPr>
          <p:nvPr>
            <p:ph type="subTitle" idx="1"/>
          </p:nvPr>
        </p:nvSpPr>
        <p:spPr>
          <a:xfrm>
            <a:off x="1371600" y="4653136"/>
            <a:ext cx="7016824" cy="985664"/>
          </a:xfrm>
        </p:spPr>
        <p:txBody>
          <a:bodyPr>
            <a:noAutofit/>
          </a:bodyPr>
          <a:lstStyle/>
          <a:p>
            <a:pPr algn="r"/>
            <a:r>
              <a:rPr lang="tr-TR" sz="1600" b="1" dirty="0"/>
              <a:t>Yakup Demir</a:t>
            </a:r>
          </a:p>
          <a:p>
            <a:pPr algn="r"/>
            <a:r>
              <a:rPr lang="tr-TR" sz="1600" b="1" dirty="0"/>
              <a:t>Kimya Zümre Başkanı</a:t>
            </a:r>
          </a:p>
          <a:p>
            <a:pPr algn="r"/>
            <a:r>
              <a:rPr lang="tr-TR" sz="1600" b="1" dirty="0" err="1"/>
              <a:t>Bahçeşehir</a:t>
            </a:r>
            <a:r>
              <a:rPr lang="tr-TR" sz="1600" b="1" dirty="0"/>
              <a:t> Koleji Elbistan Kampüsü </a:t>
            </a:r>
          </a:p>
        </p:txBody>
      </p:sp>
      <p:pic>
        <p:nvPicPr>
          <p:cNvPr id="5" name="Resim 4">
            <a:extLst>
              <a:ext uri="{FF2B5EF4-FFF2-40B4-BE49-F238E27FC236}">
                <a16:creationId xmlns:a16="http://schemas.microsoft.com/office/drawing/2014/main" id="{C1A5D580-B330-DD4A-8755-89B7416D27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30" y="-168235"/>
            <a:ext cx="1451744" cy="1173650"/>
          </a:xfrm>
          <a:prstGeom prst="rect">
            <a:avLst/>
          </a:prstGeom>
        </p:spPr>
      </p:pic>
    </p:spTree>
    <p:extLst>
      <p:ext uri="{BB962C8B-B14F-4D97-AF65-F5344CB8AC3E}">
        <p14:creationId xmlns:p14="http://schemas.microsoft.com/office/powerpoint/2010/main" val="710128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988840"/>
            <a:ext cx="7704856" cy="566936"/>
          </a:xfrm>
        </p:spPr>
        <p:txBody>
          <a:bodyPr>
            <a:normAutofit/>
          </a:bodyPr>
          <a:lstStyle/>
          <a:p>
            <a:r>
              <a:rPr lang="tr-TR" sz="2800" b="1" dirty="0"/>
              <a:t>İŞ-ZAMAN TABLOSU</a:t>
            </a:r>
          </a:p>
        </p:txBody>
      </p:sp>
      <p:graphicFrame>
        <p:nvGraphicFramePr>
          <p:cNvPr id="3" name="Tablo 2"/>
          <p:cNvGraphicFramePr>
            <a:graphicFrameLocks noGrp="1"/>
          </p:cNvGraphicFramePr>
          <p:nvPr>
            <p:extLst>
              <p:ext uri="{D42A27DB-BD31-4B8C-83A1-F6EECF244321}">
                <p14:modId xmlns:p14="http://schemas.microsoft.com/office/powerpoint/2010/main" val="2754555226"/>
              </p:ext>
            </p:extLst>
          </p:nvPr>
        </p:nvGraphicFramePr>
        <p:xfrm>
          <a:off x="467544" y="2492896"/>
          <a:ext cx="8208913" cy="3685829"/>
        </p:xfrm>
        <a:graphic>
          <a:graphicData uri="http://schemas.openxmlformats.org/drawingml/2006/table">
            <a:tbl>
              <a:tblPr firstRow="1" firstCol="1" bandRow="1">
                <a:tableStyleId>{5C22544A-7EE6-4342-B048-85BDC9FD1C3A}</a:tableStyleId>
              </a:tblPr>
              <a:tblGrid>
                <a:gridCol w="1630227">
                  <a:extLst>
                    <a:ext uri="{9D8B030D-6E8A-4147-A177-3AD203B41FA5}">
                      <a16:colId xmlns:a16="http://schemas.microsoft.com/office/drawing/2014/main" val="20000"/>
                    </a:ext>
                  </a:extLst>
                </a:gridCol>
                <a:gridCol w="804795">
                  <a:extLst>
                    <a:ext uri="{9D8B030D-6E8A-4147-A177-3AD203B41FA5}">
                      <a16:colId xmlns:a16="http://schemas.microsoft.com/office/drawing/2014/main" val="20001"/>
                    </a:ext>
                  </a:extLst>
                </a:gridCol>
                <a:gridCol w="874132">
                  <a:extLst>
                    <a:ext uri="{9D8B030D-6E8A-4147-A177-3AD203B41FA5}">
                      <a16:colId xmlns:a16="http://schemas.microsoft.com/office/drawing/2014/main" val="20002"/>
                    </a:ext>
                  </a:extLst>
                </a:gridCol>
                <a:gridCol w="874132">
                  <a:extLst>
                    <a:ext uri="{9D8B030D-6E8A-4147-A177-3AD203B41FA5}">
                      <a16:colId xmlns:a16="http://schemas.microsoft.com/office/drawing/2014/main" val="20003"/>
                    </a:ext>
                  </a:extLst>
                </a:gridCol>
                <a:gridCol w="831209">
                  <a:extLst>
                    <a:ext uri="{9D8B030D-6E8A-4147-A177-3AD203B41FA5}">
                      <a16:colId xmlns:a16="http://schemas.microsoft.com/office/drawing/2014/main" val="20004"/>
                    </a:ext>
                  </a:extLst>
                </a:gridCol>
                <a:gridCol w="586882">
                  <a:extLst>
                    <a:ext uri="{9D8B030D-6E8A-4147-A177-3AD203B41FA5}">
                      <a16:colId xmlns:a16="http://schemas.microsoft.com/office/drawing/2014/main" val="20005"/>
                    </a:ext>
                  </a:extLst>
                </a:gridCol>
                <a:gridCol w="676853">
                  <a:extLst>
                    <a:ext uri="{9D8B030D-6E8A-4147-A177-3AD203B41FA5}">
                      <a16:colId xmlns:a16="http://schemas.microsoft.com/office/drawing/2014/main" val="20006"/>
                    </a:ext>
                  </a:extLst>
                </a:gridCol>
                <a:gridCol w="676853">
                  <a:extLst>
                    <a:ext uri="{9D8B030D-6E8A-4147-A177-3AD203B41FA5}">
                      <a16:colId xmlns:a16="http://schemas.microsoft.com/office/drawing/2014/main" val="20007"/>
                    </a:ext>
                  </a:extLst>
                </a:gridCol>
                <a:gridCol w="666948">
                  <a:extLst>
                    <a:ext uri="{9D8B030D-6E8A-4147-A177-3AD203B41FA5}">
                      <a16:colId xmlns:a16="http://schemas.microsoft.com/office/drawing/2014/main" val="20008"/>
                    </a:ext>
                  </a:extLst>
                </a:gridCol>
                <a:gridCol w="586882">
                  <a:extLst>
                    <a:ext uri="{9D8B030D-6E8A-4147-A177-3AD203B41FA5}">
                      <a16:colId xmlns:a16="http://schemas.microsoft.com/office/drawing/2014/main" val="20009"/>
                    </a:ext>
                  </a:extLst>
                </a:gridCol>
              </a:tblGrid>
              <a:tr h="402664">
                <a:tc rowSpan="2">
                  <a:txBody>
                    <a:bodyPr/>
                    <a:lstStyle/>
                    <a:p>
                      <a:pPr algn="just">
                        <a:lnSpc>
                          <a:spcPct val="150000"/>
                        </a:lnSpc>
                        <a:spcAft>
                          <a:spcPts val="0"/>
                        </a:spcAft>
                      </a:pPr>
                      <a:r>
                        <a:rPr lang="tr-TR" sz="1600" dirty="0">
                          <a:effectLst/>
                        </a:rPr>
                        <a:t> </a:t>
                      </a:r>
                      <a:endParaRPr lang="tr-TR" sz="1100" dirty="0">
                        <a:effectLst/>
                      </a:endParaRPr>
                    </a:p>
                    <a:p>
                      <a:pPr algn="just">
                        <a:lnSpc>
                          <a:spcPct val="150000"/>
                        </a:lnSpc>
                        <a:spcAft>
                          <a:spcPts val="0"/>
                        </a:spcAft>
                      </a:pPr>
                      <a:r>
                        <a:rPr lang="tr-TR" sz="1600" dirty="0">
                          <a:effectLst/>
                        </a:rPr>
                        <a:t>İşin Tanımı</a:t>
                      </a:r>
                      <a:endParaRPr lang="tr-TR" sz="1100" dirty="0">
                        <a:effectLst/>
                        <a:latin typeface="Arial"/>
                        <a:ea typeface="Times New Roman"/>
                      </a:endParaRPr>
                    </a:p>
                  </a:txBody>
                  <a:tcPr marL="68580" marR="68580" marT="0" marB="0"/>
                </a:tc>
                <a:tc gridSpan="9">
                  <a:txBody>
                    <a:bodyPr/>
                    <a:lstStyle/>
                    <a:p>
                      <a:pPr algn="ctr">
                        <a:lnSpc>
                          <a:spcPct val="150000"/>
                        </a:lnSpc>
                        <a:spcAft>
                          <a:spcPts val="0"/>
                        </a:spcAft>
                      </a:pPr>
                      <a:r>
                        <a:rPr lang="tr-TR" sz="1600" dirty="0">
                          <a:effectLst/>
                        </a:rPr>
                        <a:t>AYLAR</a:t>
                      </a:r>
                      <a:endParaRPr lang="tr-TR" sz="1100" dirty="0">
                        <a:effectLst/>
                        <a:latin typeface="Arial"/>
                        <a:ea typeface="Times New Roman"/>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51233">
                <a:tc vMerge="1">
                  <a:txBody>
                    <a:bodyPr/>
                    <a:lstStyle/>
                    <a:p>
                      <a:endParaRPr lang="tr-TR"/>
                    </a:p>
                  </a:txBody>
                  <a:tcPr/>
                </a:tc>
                <a:tc>
                  <a:txBody>
                    <a:bodyPr/>
                    <a:lstStyle/>
                    <a:p>
                      <a:pPr algn="just">
                        <a:lnSpc>
                          <a:spcPct val="150000"/>
                        </a:lnSpc>
                        <a:spcAft>
                          <a:spcPts val="0"/>
                        </a:spcAft>
                      </a:pPr>
                      <a:r>
                        <a:rPr lang="tr-TR" sz="1400" dirty="0">
                          <a:effectLst/>
                        </a:rPr>
                        <a:t>Mayıs</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400">
                          <a:effectLst/>
                        </a:rPr>
                        <a:t>Haziran</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400">
                          <a:effectLst/>
                        </a:rPr>
                        <a:t>Temmuz</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400">
                          <a:effectLst/>
                        </a:rPr>
                        <a:t>Ağustos</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400" dirty="0">
                          <a:effectLst/>
                        </a:rPr>
                        <a:t>Eylül</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400">
                          <a:effectLst/>
                        </a:rPr>
                        <a:t>Ekim</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400">
                          <a:effectLst/>
                        </a:rPr>
                        <a:t>Kasım</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400">
                          <a:effectLst/>
                        </a:rPr>
                        <a:t>Aralık</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400">
                          <a:effectLst/>
                        </a:rPr>
                        <a:t>Ocak</a:t>
                      </a:r>
                      <a:endParaRPr lang="tr-TR" sz="1100">
                        <a:effectLst/>
                        <a:latin typeface="Arial"/>
                        <a:ea typeface="Times New Roman"/>
                      </a:endParaRPr>
                    </a:p>
                  </a:txBody>
                  <a:tcPr marL="68580" marR="68580" marT="0" marB="0"/>
                </a:tc>
                <a:extLst>
                  <a:ext uri="{0D108BD9-81ED-4DB2-BD59-A6C34878D82A}">
                    <a16:rowId xmlns:a16="http://schemas.microsoft.com/office/drawing/2014/main" val="10001"/>
                  </a:ext>
                </a:extLst>
              </a:tr>
              <a:tr h="686250">
                <a:tc>
                  <a:txBody>
                    <a:bodyPr/>
                    <a:lstStyle/>
                    <a:p>
                      <a:pPr>
                        <a:lnSpc>
                          <a:spcPct val="115000"/>
                        </a:lnSpc>
                        <a:spcAft>
                          <a:spcPts val="0"/>
                        </a:spcAft>
                      </a:pPr>
                      <a:r>
                        <a:rPr lang="tr-TR" sz="1400" dirty="0">
                          <a:effectLst/>
                        </a:rPr>
                        <a:t>LİTERATÜR</a:t>
                      </a:r>
                    </a:p>
                    <a:p>
                      <a:pPr algn="just">
                        <a:lnSpc>
                          <a:spcPct val="150000"/>
                        </a:lnSpc>
                        <a:spcAft>
                          <a:spcPts val="0"/>
                        </a:spcAft>
                      </a:pPr>
                      <a:r>
                        <a:rPr lang="tr-TR" sz="1400" dirty="0">
                          <a:effectLst/>
                        </a:rPr>
                        <a:t>TARAMASI</a:t>
                      </a:r>
                      <a:endParaRPr lang="tr-TR" sz="1100" dirty="0">
                        <a:effectLst/>
                        <a:latin typeface="Arial"/>
                        <a:ea typeface="Times New Roman"/>
                      </a:endParaRPr>
                    </a:p>
                  </a:txBody>
                  <a:tcPr marL="68580" marR="68580" marT="0" marB="0"/>
                </a:tc>
                <a:tc>
                  <a:txBody>
                    <a:bodyPr/>
                    <a:lstStyle/>
                    <a:p>
                      <a:endParaRPr lang="tr-TR" dirty="0"/>
                    </a:p>
                  </a:txBody>
                  <a:tcPr marL="68580" marR="68580" marT="0" marB="0"/>
                </a:tc>
                <a:tc>
                  <a:txBody>
                    <a:bodyPr/>
                    <a:lstStyle/>
                    <a:p>
                      <a:endParaRPr lang="tr-TR"/>
                    </a:p>
                  </a:txBody>
                  <a:tcPr marL="68580" marR="68580" marT="0" marB="0"/>
                </a:tc>
                <a:tc>
                  <a:txBody>
                    <a:bodyPr/>
                    <a:lstStyle/>
                    <a:p>
                      <a:endParaRPr lang="tr-TR"/>
                    </a:p>
                  </a:txBody>
                  <a:tcPr marL="68580" marR="68580" marT="0" marB="0"/>
                </a:tc>
                <a:tc>
                  <a:txBody>
                    <a:bodyPr/>
                    <a:lstStyle/>
                    <a:p>
                      <a:endParaRPr lang="tr-TR"/>
                    </a:p>
                  </a:txBody>
                  <a:tcPr marL="68580" marR="68580" marT="0" marB="0"/>
                </a:tc>
                <a:tc>
                  <a:txBody>
                    <a:bodyPr/>
                    <a:lstStyle/>
                    <a:p>
                      <a:pPr algn="just">
                        <a:lnSpc>
                          <a:spcPct val="150000"/>
                        </a:lnSpc>
                        <a:spcAft>
                          <a:spcPts val="0"/>
                        </a:spcAft>
                      </a:pPr>
                      <a:r>
                        <a:rPr lang="tr-TR" sz="1600" dirty="0">
                          <a:effectLst/>
                        </a:rPr>
                        <a:t>X</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X</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X</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 </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extLst>
                  <a:ext uri="{0D108BD9-81ED-4DB2-BD59-A6C34878D82A}">
                    <a16:rowId xmlns:a16="http://schemas.microsoft.com/office/drawing/2014/main" val="10002"/>
                  </a:ext>
                </a:extLst>
              </a:tr>
              <a:tr h="686250">
                <a:tc>
                  <a:txBody>
                    <a:bodyPr/>
                    <a:lstStyle/>
                    <a:p>
                      <a:pPr>
                        <a:lnSpc>
                          <a:spcPct val="115000"/>
                        </a:lnSpc>
                        <a:spcAft>
                          <a:spcPts val="0"/>
                        </a:spcAft>
                      </a:pPr>
                      <a:r>
                        <a:rPr lang="tr-TR" sz="1400">
                          <a:effectLst/>
                        </a:rPr>
                        <a:t>VERİ</a:t>
                      </a:r>
                    </a:p>
                    <a:p>
                      <a:pPr algn="just">
                        <a:lnSpc>
                          <a:spcPct val="150000"/>
                        </a:lnSpc>
                        <a:spcAft>
                          <a:spcPts val="0"/>
                        </a:spcAft>
                      </a:pPr>
                      <a:r>
                        <a:rPr lang="tr-TR" sz="1400">
                          <a:effectLst/>
                        </a:rPr>
                        <a:t>TOPLANMASI</a:t>
                      </a:r>
                      <a:endParaRPr lang="tr-TR" sz="1100">
                        <a:effectLst/>
                        <a:latin typeface="Arial"/>
                        <a:ea typeface="Times New Roman"/>
                      </a:endParaRPr>
                    </a:p>
                  </a:txBody>
                  <a:tcPr marL="68580" marR="68580" marT="0" marB="0"/>
                </a:tc>
                <a:tc>
                  <a:txBody>
                    <a:bodyPr/>
                    <a:lstStyle/>
                    <a:p>
                      <a:endParaRPr lang="tr-TR"/>
                    </a:p>
                  </a:txBody>
                  <a:tcPr marL="68580" marR="68580" marT="0" marB="0"/>
                </a:tc>
                <a:tc>
                  <a:txBody>
                    <a:bodyPr/>
                    <a:lstStyle/>
                    <a:p>
                      <a:endParaRPr lang="tr-TR"/>
                    </a:p>
                  </a:txBody>
                  <a:tcPr marL="68580" marR="68580" marT="0" marB="0"/>
                </a:tc>
                <a:tc>
                  <a:txBody>
                    <a:bodyPr/>
                    <a:lstStyle/>
                    <a:p>
                      <a:endParaRPr lang="tr-TR"/>
                    </a:p>
                  </a:txBody>
                  <a:tcPr marL="68580" marR="68580" marT="0" marB="0"/>
                </a:tc>
                <a:tc>
                  <a:txBody>
                    <a:bodyPr/>
                    <a:lstStyle/>
                    <a:p>
                      <a:endParaRPr lang="tr-TR" dirty="0"/>
                    </a:p>
                  </a:txBody>
                  <a:tcPr marL="68580" marR="68580" marT="0" marB="0"/>
                </a:tc>
                <a:tc>
                  <a:txBody>
                    <a:bodyPr/>
                    <a:lstStyle/>
                    <a:p>
                      <a:pPr algn="just">
                        <a:lnSpc>
                          <a:spcPct val="150000"/>
                        </a:lnSpc>
                        <a:spcAft>
                          <a:spcPts val="0"/>
                        </a:spcAft>
                      </a:pPr>
                      <a:r>
                        <a:rPr lang="tr-TR" sz="1600">
                          <a:effectLst/>
                        </a:rPr>
                        <a:t>X</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X</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X</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extLst>
                  <a:ext uri="{0D108BD9-81ED-4DB2-BD59-A6C34878D82A}">
                    <a16:rowId xmlns:a16="http://schemas.microsoft.com/office/drawing/2014/main" val="10003"/>
                  </a:ext>
                </a:extLst>
              </a:tr>
              <a:tr h="448100">
                <a:tc>
                  <a:txBody>
                    <a:bodyPr/>
                    <a:lstStyle/>
                    <a:p>
                      <a:pPr algn="just">
                        <a:lnSpc>
                          <a:spcPct val="150000"/>
                        </a:lnSpc>
                        <a:spcAft>
                          <a:spcPts val="0"/>
                        </a:spcAft>
                      </a:pPr>
                      <a:r>
                        <a:rPr lang="tr-TR" sz="1400" dirty="0">
                          <a:effectLst/>
                        </a:rPr>
                        <a:t>DENEY/ANKET SÜRECİ</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endParaRPr lang="tr-TR" sz="1400">
                        <a:effectLst/>
                        <a:latin typeface="Calibri"/>
                      </a:endParaRPr>
                    </a:p>
                  </a:txBody>
                  <a:tcPr marL="68580" marR="68580" marT="0" marB="0"/>
                </a:tc>
                <a:tc>
                  <a:txBody>
                    <a:bodyPr/>
                    <a:lstStyle/>
                    <a:p>
                      <a:endParaRPr lang="tr-TR" sz="1400">
                        <a:effectLst/>
                        <a:latin typeface="Calibri"/>
                      </a:endParaRPr>
                    </a:p>
                  </a:txBody>
                  <a:tcPr marL="68580" marR="68580" marT="0" marB="0"/>
                </a:tc>
                <a:tc>
                  <a:txBody>
                    <a:bodyPr/>
                    <a:lstStyle/>
                    <a:p>
                      <a:pPr algn="just">
                        <a:lnSpc>
                          <a:spcPct val="150000"/>
                        </a:lnSpc>
                        <a:spcAft>
                          <a:spcPts val="0"/>
                        </a:spcAft>
                      </a:pPr>
                      <a:r>
                        <a:rPr lang="tr-TR" sz="1600">
                          <a:effectLst/>
                        </a:rPr>
                        <a:t>X</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X</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 </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extLst>
                  <a:ext uri="{0D108BD9-81ED-4DB2-BD59-A6C34878D82A}">
                    <a16:rowId xmlns:a16="http://schemas.microsoft.com/office/drawing/2014/main" val="10004"/>
                  </a:ext>
                </a:extLst>
              </a:tr>
              <a:tr h="853896">
                <a:tc>
                  <a:txBody>
                    <a:bodyPr/>
                    <a:lstStyle/>
                    <a:p>
                      <a:pPr>
                        <a:lnSpc>
                          <a:spcPct val="115000"/>
                        </a:lnSpc>
                        <a:spcAft>
                          <a:spcPts val="0"/>
                        </a:spcAft>
                      </a:pPr>
                      <a:r>
                        <a:rPr lang="tr-TR" sz="1400" dirty="0">
                          <a:effectLst/>
                        </a:rPr>
                        <a:t>PROJE RAPORU</a:t>
                      </a:r>
                    </a:p>
                    <a:p>
                      <a:pPr algn="just">
                        <a:lnSpc>
                          <a:spcPct val="150000"/>
                        </a:lnSpc>
                        <a:spcAft>
                          <a:spcPts val="0"/>
                        </a:spcAft>
                      </a:pPr>
                      <a:r>
                        <a:rPr lang="tr-TR" sz="1400" dirty="0">
                          <a:effectLst/>
                        </a:rPr>
                        <a:t>YAZIMI</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endParaRPr>
                    </a:p>
                    <a:p>
                      <a:pPr algn="just">
                        <a:lnSpc>
                          <a:spcPct val="150000"/>
                        </a:lnSpc>
                        <a:spcAft>
                          <a:spcPts val="0"/>
                        </a:spcAft>
                      </a:pPr>
                      <a:r>
                        <a:rPr lang="tr-TR" sz="1600">
                          <a:effectLst/>
                        </a:rPr>
                        <a:t>X</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a:effectLst/>
                        </a:rPr>
                        <a:t> </a:t>
                      </a:r>
                      <a:endParaRPr lang="tr-TR" sz="1100">
                        <a:effectLst/>
                      </a:endParaRPr>
                    </a:p>
                    <a:p>
                      <a:pPr algn="just">
                        <a:lnSpc>
                          <a:spcPct val="150000"/>
                        </a:lnSpc>
                        <a:spcAft>
                          <a:spcPts val="0"/>
                        </a:spcAft>
                      </a:pPr>
                      <a:r>
                        <a:rPr lang="tr-TR" sz="1600">
                          <a:effectLst/>
                        </a:rPr>
                        <a:t>X</a:t>
                      </a:r>
                      <a:endParaRPr lang="tr-TR" sz="110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 </a:t>
                      </a:r>
                      <a:endParaRPr lang="tr-TR" sz="1100" dirty="0">
                        <a:effectLst/>
                      </a:endParaRPr>
                    </a:p>
                    <a:p>
                      <a:pPr algn="just">
                        <a:lnSpc>
                          <a:spcPct val="150000"/>
                        </a:lnSpc>
                        <a:spcAft>
                          <a:spcPts val="0"/>
                        </a:spcAft>
                      </a:pPr>
                      <a:r>
                        <a:rPr lang="tr-TR" sz="1600" dirty="0">
                          <a:effectLst/>
                        </a:rPr>
                        <a:t>X</a:t>
                      </a:r>
                      <a:endParaRPr lang="tr-TR" sz="1100" dirty="0">
                        <a:effectLst/>
                        <a:latin typeface="Arial"/>
                        <a:ea typeface="Times New Roman"/>
                      </a:endParaRPr>
                    </a:p>
                  </a:txBody>
                  <a:tcPr marL="68580" marR="68580" marT="0" marB="0"/>
                </a:tc>
                <a:tc>
                  <a:txBody>
                    <a:bodyPr/>
                    <a:lstStyle/>
                    <a:p>
                      <a:pPr algn="just">
                        <a:lnSpc>
                          <a:spcPct val="150000"/>
                        </a:lnSpc>
                        <a:spcAft>
                          <a:spcPts val="0"/>
                        </a:spcAft>
                      </a:pPr>
                      <a:r>
                        <a:rPr lang="tr-TR" sz="1600" dirty="0">
                          <a:effectLst/>
                        </a:rPr>
                        <a:t> </a:t>
                      </a:r>
                      <a:endParaRPr lang="tr-TR" sz="1100" dirty="0">
                        <a:effectLst/>
                      </a:endParaRPr>
                    </a:p>
                    <a:p>
                      <a:pPr algn="just">
                        <a:lnSpc>
                          <a:spcPct val="150000"/>
                        </a:lnSpc>
                        <a:spcAft>
                          <a:spcPts val="0"/>
                        </a:spcAft>
                      </a:pPr>
                      <a:endParaRPr lang="tr-TR" sz="1100" dirty="0">
                        <a:effectLst/>
                        <a:latin typeface="Arial"/>
                        <a:ea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6" name="Başlık 1"/>
          <p:cNvSpPr txBox="1">
            <a:spLocks/>
          </p:cNvSpPr>
          <p:nvPr/>
        </p:nvSpPr>
        <p:spPr>
          <a:xfrm>
            <a:off x="1835696" y="44624"/>
            <a:ext cx="6779096" cy="15668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4200" b="1" dirty="0"/>
              <a:t>BAHÇEŞEHİR KOLEJİ </a:t>
            </a:r>
          </a:p>
          <a:p>
            <a:r>
              <a:rPr lang="tr-TR" sz="4200" b="1" dirty="0"/>
              <a:t>TÜBİTAK Projeleri-2020</a:t>
            </a:r>
          </a:p>
        </p:txBody>
      </p:sp>
      <p:pic>
        <p:nvPicPr>
          <p:cNvPr id="7" name="Resim 6">
            <a:extLst>
              <a:ext uri="{FF2B5EF4-FFF2-40B4-BE49-F238E27FC236}">
                <a16:creationId xmlns:a16="http://schemas.microsoft.com/office/drawing/2014/main" id="{5EADEA3E-2D6F-2D4A-B4E8-A81E296489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190315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1">
            <a:extLst>
              <a:ext uri="{FF2B5EF4-FFF2-40B4-BE49-F238E27FC236}">
                <a16:creationId xmlns:a16="http://schemas.microsoft.com/office/drawing/2014/main" id="{8B1FB678-12EE-6148-B914-FA8509528228}"/>
              </a:ext>
            </a:extLst>
          </p:cNvPr>
          <p:cNvSpPr>
            <a:spLocks noGrp="1"/>
          </p:cNvSpPr>
          <p:nvPr>
            <p:ph type="title"/>
          </p:nvPr>
        </p:nvSpPr>
        <p:spPr>
          <a:xfrm>
            <a:off x="457200" y="2636912"/>
            <a:ext cx="8229600" cy="1143000"/>
          </a:xfrm>
        </p:spPr>
        <p:txBody>
          <a:bodyPr>
            <a:normAutofit fontScale="90000"/>
          </a:bodyPr>
          <a:lstStyle/>
          <a:p>
            <a:r>
              <a:rPr lang="en-US" b="1" dirty="0" err="1"/>
              <a:t>Başvuru</a:t>
            </a:r>
            <a:r>
              <a:rPr lang="en-US" b="1" dirty="0"/>
              <a:t> </a:t>
            </a:r>
            <a:r>
              <a:rPr lang="en-US" b="1" dirty="0" err="1"/>
              <a:t>Öncesinde</a:t>
            </a:r>
            <a:r>
              <a:rPr lang="en-US" b="1" dirty="0"/>
              <a:t> </a:t>
            </a:r>
            <a:r>
              <a:rPr lang="en-US" b="1" dirty="0" err="1"/>
              <a:t>Dikkat</a:t>
            </a:r>
            <a:r>
              <a:rPr lang="en-US" b="1" dirty="0"/>
              <a:t> </a:t>
            </a:r>
            <a:r>
              <a:rPr lang="en-US" b="1" dirty="0" err="1"/>
              <a:t>Edilmesi</a:t>
            </a:r>
            <a:r>
              <a:rPr lang="en-US" b="1" dirty="0"/>
              <a:t> </a:t>
            </a:r>
            <a:r>
              <a:rPr lang="en-US" b="1" dirty="0" err="1"/>
              <a:t>Gereken</a:t>
            </a:r>
            <a:r>
              <a:rPr lang="en-US" b="1" dirty="0"/>
              <a:t> </a:t>
            </a:r>
            <a:r>
              <a:rPr lang="en-US" b="1" dirty="0" err="1"/>
              <a:t>Temel</a:t>
            </a:r>
            <a:r>
              <a:rPr lang="en-US" b="1" dirty="0"/>
              <a:t> </a:t>
            </a:r>
            <a:r>
              <a:rPr lang="en-US" b="1" dirty="0" err="1"/>
              <a:t>Hususlar</a:t>
            </a:r>
            <a:endParaRPr lang="tr-TR" dirty="0"/>
          </a:p>
        </p:txBody>
      </p:sp>
      <p:pic>
        <p:nvPicPr>
          <p:cNvPr id="4" name="Resim 3">
            <a:extLst>
              <a:ext uri="{FF2B5EF4-FFF2-40B4-BE49-F238E27FC236}">
                <a16:creationId xmlns:a16="http://schemas.microsoft.com/office/drawing/2014/main" id="{BEC4B580-E3A3-2341-9412-497C05DDDA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1419772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3BA26F0-C93D-8048-B9B3-F7DC32708CD2}"/>
              </a:ext>
            </a:extLst>
          </p:cNvPr>
          <p:cNvSpPr>
            <a:spLocks noGrp="1"/>
          </p:cNvSpPr>
          <p:nvPr>
            <p:ph idx="1"/>
          </p:nvPr>
        </p:nvSpPr>
        <p:spPr>
          <a:xfrm>
            <a:off x="1907704" y="548680"/>
            <a:ext cx="6912768" cy="5976664"/>
          </a:xfrm>
        </p:spPr>
        <p:txBody>
          <a:bodyPr>
            <a:normAutofit fontScale="92500" lnSpcReduction="20000"/>
          </a:bodyPr>
          <a:lstStyle/>
          <a:p>
            <a:pPr marL="971550" lvl="1" indent="-514350">
              <a:buFont typeface="+mj-lt"/>
              <a:buAutoNum type="arabicPeriod"/>
            </a:pPr>
            <a:r>
              <a:rPr lang="tr-TR" dirty="0">
                <a:solidFill>
                  <a:srgbClr val="FF0000"/>
                </a:solidFill>
              </a:rPr>
              <a:t>Proje özgün olmalıdır</a:t>
            </a:r>
            <a:r>
              <a:rPr lang="tr-TR" dirty="0"/>
              <a:t>. Projelerin özgün olup olmadığı jüri üyeleri tarafından </a:t>
            </a:r>
            <a:r>
              <a:rPr lang="tr-TR" u="sng" dirty="0">
                <a:solidFill>
                  <a:srgbClr val="FF0000"/>
                </a:solidFill>
              </a:rPr>
              <a:t>“intihal yazılım programları” </a:t>
            </a:r>
            <a:r>
              <a:rPr lang="tr-TR" dirty="0"/>
              <a:t>ile değerlendirilir. İntihal yazılım programı raporuna göre reddedilen proje sahibi öğrenci ve danışmanı bundan sonraki TÜBİTAK etkinliklerinden 3 yıl süre ile men edilir ve bu durum okullarına yazı  ile bildirilir.</a:t>
            </a:r>
            <a:endParaRPr lang="tr-TR" sz="3600" dirty="0"/>
          </a:p>
          <a:p>
            <a:pPr marL="971550" lvl="1" indent="-514350">
              <a:buFont typeface="+mj-lt"/>
              <a:buAutoNum type="arabicPeriod"/>
            </a:pPr>
            <a:r>
              <a:rPr lang="tr-TR" dirty="0">
                <a:solidFill>
                  <a:srgbClr val="FF0000"/>
                </a:solidFill>
              </a:rPr>
              <a:t>Proje öğrenci tarafından yapılmalıdır.</a:t>
            </a:r>
            <a:endParaRPr lang="tr-TR" sz="3600" dirty="0">
              <a:solidFill>
                <a:srgbClr val="FF0000"/>
              </a:solidFill>
            </a:endParaRPr>
          </a:p>
          <a:p>
            <a:pPr marL="971550" lvl="1" indent="-514350">
              <a:buFont typeface="+mj-lt"/>
              <a:buAutoNum type="arabicPeriod"/>
            </a:pPr>
            <a:r>
              <a:rPr lang="tr-TR" dirty="0"/>
              <a:t>Konu uzmanından gereğinden fazla yardım alınmamalıdır.</a:t>
            </a:r>
            <a:endParaRPr lang="tr-TR" sz="3600" dirty="0"/>
          </a:p>
          <a:p>
            <a:pPr marL="971550" lvl="1" indent="-514350">
              <a:buFont typeface="+mj-lt"/>
              <a:buAutoNum type="arabicPeriod"/>
            </a:pPr>
            <a:r>
              <a:rPr lang="tr-TR" dirty="0">
                <a:solidFill>
                  <a:srgbClr val="FF0000"/>
                </a:solidFill>
              </a:rPr>
              <a:t>Kullanılan bilgi kaynakları, destek alınan kişi ve kurumlar, malzemeler belirtilmelidir.</a:t>
            </a:r>
            <a:endParaRPr lang="tr-TR" sz="3600" dirty="0">
              <a:solidFill>
                <a:srgbClr val="FF0000"/>
              </a:solidFill>
            </a:endParaRPr>
          </a:p>
          <a:p>
            <a:pPr marL="971550" lvl="1" indent="-514350">
              <a:buFont typeface="+mj-lt"/>
              <a:buAutoNum type="arabicPeriod"/>
            </a:pPr>
            <a:r>
              <a:rPr lang="tr-TR" dirty="0"/>
              <a:t>Kendisine ait olmayan, sonuçlandırılmış ya da devam etmekte olan başka bir çalışmanın proje olarak sunulmamalıdır.</a:t>
            </a:r>
            <a:endParaRPr lang="tr-TR" sz="3600" dirty="0"/>
          </a:p>
        </p:txBody>
      </p:sp>
      <p:pic>
        <p:nvPicPr>
          <p:cNvPr id="4" name="Resim 3">
            <a:extLst>
              <a:ext uri="{FF2B5EF4-FFF2-40B4-BE49-F238E27FC236}">
                <a16:creationId xmlns:a16="http://schemas.microsoft.com/office/drawing/2014/main" id="{5B625D42-4F6D-F44E-A75F-2DF1844405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24833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DB8EE13-E024-DE4C-98BC-7C4EF200F470}"/>
              </a:ext>
            </a:extLst>
          </p:cNvPr>
          <p:cNvSpPr>
            <a:spLocks noGrp="1"/>
          </p:cNvSpPr>
          <p:nvPr>
            <p:ph idx="1"/>
          </p:nvPr>
        </p:nvSpPr>
        <p:spPr>
          <a:xfrm>
            <a:off x="1969368" y="620688"/>
            <a:ext cx="6851104" cy="5832647"/>
          </a:xfrm>
          <a:ln>
            <a:solidFill>
              <a:srgbClr val="FFFF00"/>
            </a:solidFill>
          </a:ln>
        </p:spPr>
        <p:txBody>
          <a:bodyPr>
            <a:normAutofit fontScale="85000" lnSpcReduction="10000"/>
          </a:bodyPr>
          <a:lstStyle/>
          <a:p>
            <a:pPr marL="358775" lvl="1"/>
            <a:r>
              <a:rPr lang="tr-TR" dirty="0"/>
              <a:t>Projede başka kişilerin ifade, buluş veya düşüncelerini kaynak göstermeksizin kendisine aitmiş gibi kullanılmamalıdır.</a:t>
            </a:r>
            <a:endParaRPr lang="tr-TR" sz="3600" dirty="0"/>
          </a:p>
          <a:p>
            <a:pPr marL="358775" lvl="1"/>
            <a:r>
              <a:rPr lang="tr-TR" dirty="0">
                <a:solidFill>
                  <a:srgbClr val="FF0000"/>
                </a:solidFill>
              </a:rPr>
              <a:t>Daha önce sunulan bir projenin içeriğini değiştirmeden başlık, başvuru alanı veya kelime değişimleriyle tekrar sunulmamalıdır.</a:t>
            </a:r>
            <a:endParaRPr lang="tr-TR" sz="3600" dirty="0">
              <a:solidFill>
                <a:srgbClr val="FF0000"/>
              </a:solidFill>
            </a:endParaRPr>
          </a:p>
          <a:p>
            <a:pPr marL="358775" lvl="1"/>
            <a:r>
              <a:rPr lang="tr-TR" dirty="0"/>
              <a:t>Proje halk sağlığı ve güvenliği için risk teşkil etmemelidir.</a:t>
            </a:r>
            <a:endParaRPr lang="tr-TR" sz="3600" dirty="0"/>
          </a:p>
          <a:p>
            <a:pPr marL="358775" lvl="1"/>
            <a:r>
              <a:rPr lang="tr-TR" dirty="0">
                <a:solidFill>
                  <a:srgbClr val="FF0000"/>
                </a:solidFill>
              </a:rPr>
              <a:t>Radyoaktif maddeler, tehlikeli deney setleri, </a:t>
            </a:r>
            <a:r>
              <a:rPr lang="tr-TR" dirty="0" err="1">
                <a:solidFill>
                  <a:srgbClr val="FF0000"/>
                </a:solidFill>
              </a:rPr>
              <a:t>toksik</a:t>
            </a:r>
            <a:r>
              <a:rPr lang="tr-TR" dirty="0">
                <a:solidFill>
                  <a:srgbClr val="FF0000"/>
                </a:solidFill>
              </a:rPr>
              <a:t> ve kanserojen vb. maddeler kullanılmamalıdır.</a:t>
            </a:r>
            <a:endParaRPr lang="tr-TR" sz="3600" dirty="0">
              <a:solidFill>
                <a:srgbClr val="FF0000"/>
              </a:solidFill>
            </a:endParaRPr>
          </a:p>
          <a:p>
            <a:pPr marL="358775" lvl="1"/>
            <a:r>
              <a:rPr lang="tr-TR" dirty="0"/>
              <a:t>Proje özeti ve raporunda </a:t>
            </a:r>
            <a:r>
              <a:rPr lang="tr-TR" dirty="0">
                <a:solidFill>
                  <a:srgbClr val="FF0000"/>
                </a:solidFill>
              </a:rPr>
              <a:t>kişileri ve okulları </a:t>
            </a:r>
            <a:r>
              <a:rPr lang="tr-TR" dirty="0"/>
              <a:t>ortaya çıkaracak bilgi, fotoğraf ve video bulunmamalıdır.</a:t>
            </a:r>
            <a:endParaRPr lang="tr-TR" sz="3600" dirty="0"/>
          </a:p>
          <a:p>
            <a:pPr marL="358775" lvl="1"/>
            <a:r>
              <a:rPr lang="tr-TR" dirty="0">
                <a:solidFill>
                  <a:srgbClr val="FF0000"/>
                </a:solidFill>
              </a:rPr>
              <a:t>İnsan ve canlı hayvan içeren projelerde etik kurallara uyulmalıdır (İlgili etik kurallar aşağıda verilmiştir.).</a:t>
            </a:r>
            <a:endParaRPr lang="tr-TR" sz="3600" dirty="0">
              <a:solidFill>
                <a:srgbClr val="FF0000"/>
              </a:solidFill>
            </a:endParaRPr>
          </a:p>
        </p:txBody>
      </p:sp>
      <p:pic>
        <p:nvPicPr>
          <p:cNvPr id="4" name="Resim 3">
            <a:extLst>
              <a:ext uri="{FF2B5EF4-FFF2-40B4-BE49-F238E27FC236}">
                <a16:creationId xmlns:a16="http://schemas.microsoft.com/office/drawing/2014/main" id="{98CD3967-CF75-D348-8D76-8854CBDCC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92567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çerik Yer Tutucusu 3">
            <a:extLst>
              <a:ext uri="{FF2B5EF4-FFF2-40B4-BE49-F238E27FC236}">
                <a16:creationId xmlns:a16="http://schemas.microsoft.com/office/drawing/2014/main" id="{52AE6D81-020E-574E-984C-1BA3B8E3FCDA}"/>
              </a:ext>
            </a:extLst>
          </p:cNvPr>
          <p:cNvGraphicFramePr>
            <a:graphicFrameLocks noGrp="1"/>
          </p:cNvGraphicFramePr>
          <p:nvPr>
            <p:ph idx="1"/>
            <p:extLst>
              <p:ext uri="{D42A27DB-BD31-4B8C-83A1-F6EECF244321}">
                <p14:modId xmlns:p14="http://schemas.microsoft.com/office/powerpoint/2010/main" val="2408402102"/>
              </p:ext>
            </p:extLst>
          </p:nvPr>
        </p:nvGraphicFramePr>
        <p:xfrm>
          <a:off x="2038028" y="548680"/>
          <a:ext cx="6624736" cy="5832646"/>
        </p:xfrm>
        <a:graphic>
          <a:graphicData uri="http://schemas.openxmlformats.org/drawingml/2006/table">
            <a:tbl>
              <a:tblPr firstRow="1" firstCol="1" lastRow="1" lastCol="1" bandRow="1" bandCol="1"/>
              <a:tblGrid>
                <a:gridCol w="2912587">
                  <a:extLst>
                    <a:ext uri="{9D8B030D-6E8A-4147-A177-3AD203B41FA5}">
                      <a16:colId xmlns:a16="http://schemas.microsoft.com/office/drawing/2014/main" val="20000"/>
                    </a:ext>
                  </a:extLst>
                </a:gridCol>
                <a:gridCol w="3712149">
                  <a:extLst>
                    <a:ext uri="{9D8B030D-6E8A-4147-A177-3AD203B41FA5}">
                      <a16:colId xmlns:a16="http://schemas.microsoft.com/office/drawing/2014/main" val="20001"/>
                    </a:ext>
                  </a:extLst>
                </a:gridCol>
              </a:tblGrid>
              <a:tr h="649736">
                <a:tc gridSpan="2">
                  <a:txBody>
                    <a:bodyPr/>
                    <a:lstStyle/>
                    <a:p>
                      <a:pPr marL="640080" algn="l">
                        <a:lnSpc>
                          <a:spcPct val="100000"/>
                        </a:lnSpc>
                        <a:spcBef>
                          <a:spcPts val="30"/>
                        </a:spcBef>
                        <a:spcAft>
                          <a:spcPts val="0"/>
                        </a:spcAft>
                        <a:tabLst>
                          <a:tab pos="3306445" algn="l"/>
                        </a:tabLst>
                      </a:pPr>
                      <a:r>
                        <a:rPr lang="tr-TR" sz="2000" b="1" dirty="0">
                          <a:solidFill>
                            <a:srgbClr val="FF0000"/>
                          </a:solidFill>
                          <a:effectLst/>
                          <a:latin typeface="Calibri"/>
                          <a:ea typeface="Calibri"/>
                          <a:cs typeface="Times New Roman"/>
                        </a:rPr>
                        <a:t>Bilimsel</a:t>
                      </a:r>
                      <a:r>
                        <a:rPr lang="tr-TR" sz="2000" b="1" spc="-5" dirty="0">
                          <a:solidFill>
                            <a:srgbClr val="FF0000"/>
                          </a:solidFill>
                          <a:effectLst/>
                          <a:latin typeface="Calibri"/>
                          <a:ea typeface="Calibri"/>
                          <a:cs typeface="Times New Roman"/>
                        </a:rPr>
                        <a:t> </a:t>
                      </a:r>
                      <a:r>
                        <a:rPr lang="tr-TR" sz="2000" b="1" dirty="0">
                          <a:solidFill>
                            <a:srgbClr val="FF0000"/>
                          </a:solidFill>
                          <a:effectLst/>
                          <a:latin typeface="Calibri"/>
                          <a:ea typeface="Calibri"/>
                          <a:cs typeface="Times New Roman"/>
                        </a:rPr>
                        <a:t>Yöntem</a:t>
                      </a:r>
                      <a:r>
                        <a:rPr lang="tr-TR" sz="2000" b="1" spc="-20" dirty="0">
                          <a:solidFill>
                            <a:srgbClr val="FF0000"/>
                          </a:solidFill>
                          <a:effectLst/>
                          <a:latin typeface="Calibri"/>
                          <a:ea typeface="Calibri"/>
                          <a:cs typeface="Times New Roman"/>
                        </a:rPr>
                        <a:t> </a:t>
                      </a:r>
                      <a:r>
                        <a:rPr lang="tr-TR" sz="2000" b="1" dirty="0">
                          <a:solidFill>
                            <a:srgbClr val="FF0000"/>
                          </a:solidFill>
                          <a:effectLst/>
                          <a:latin typeface="Calibri"/>
                          <a:ea typeface="Calibri"/>
                          <a:cs typeface="Times New Roman"/>
                        </a:rPr>
                        <a:t>Adımları	               </a:t>
                      </a:r>
                      <a:r>
                        <a:rPr lang="tr-TR" sz="2000" b="1" dirty="0">
                          <a:solidFill>
                            <a:schemeClr val="tx1"/>
                          </a:solidFill>
                          <a:effectLst/>
                          <a:latin typeface="Calibri"/>
                          <a:ea typeface="Calibri"/>
                          <a:cs typeface="Times New Roman"/>
                        </a:rPr>
                        <a:t>Mühendislik Tasarım Süreci</a:t>
                      </a:r>
                      <a:r>
                        <a:rPr lang="tr-TR" sz="2000" b="1" spc="-45" dirty="0">
                          <a:solidFill>
                            <a:schemeClr val="tx1"/>
                          </a:solidFill>
                          <a:effectLst/>
                          <a:latin typeface="Calibri"/>
                          <a:ea typeface="Calibri"/>
                          <a:cs typeface="Times New Roman"/>
                        </a:rPr>
                        <a:t> </a:t>
                      </a:r>
                      <a:r>
                        <a:rPr lang="tr-TR" sz="2000" b="1" dirty="0">
                          <a:solidFill>
                            <a:schemeClr val="tx1"/>
                          </a:solidFill>
                          <a:effectLst/>
                          <a:latin typeface="Calibri"/>
                          <a:ea typeface="Calibri"/>
                          <a:cs typeface="Times New Roman"/>
                        </a:rPr>
                        <a:t>Adımları</a:t>
                      </a:r>
                      <a:endParaRPr lang="tr-TR" sz="2000" dirty="0">
                        <a:solidFill>
                          <a:schemeClr val="tx1"/>
                        </a:solidFill>
                        <a:effectLst/>
                        <a:latin typeface="Calibri"/>
                        <a:ea typeface="Calibri"/>
                        <a:cs typeface="Times New Roman"/>
                      </a:endParaRPr>
                    </a:p>
                  </a:txBody>
                  <a:tcPr marL="0" marR="0" marT="0" marB="0" anchor="ctr">
                    <a:lnL>
                      <a:noFill/>
                    </a:lnL>
                    <a:lnR>
                      <a:noFill/>
                    </a:lnR>
                    <a:lnT>
                      <a:noFill/>
                    </a:lnT>
                    <a:lnB>
                      <a:noFill/>
                    </a:lnB>
                    <a:solidFill>
                      <a:srgbClr val="4966AC"/>
                    </a:solidFill>
                  </a:tcPr>
                </a:tc>
                <a:tc hMerge="1">
                  <a:txBody>
                    <a:bodyPr/>
                    <a:lstStyle/>
                    <a:p>
                      <a:endParaRPr lang="tr-TR"/>
                    </a:p>
                  </a:txBody>
                  <a:tcPr/>
                </a:tc>
                <a:extLst>
                  <a:ext uri="{0D108BD9-81ED-4DB2-BD59-A6C34878D82A}">
                    <a16:rowId xmlns:a16="http://schemas.microsoft.com/office/drawing/2014/main" val="10000"/>
                  </a:ext>
                </a:extLst>
              </a:tr>
              <a:tr h="974605">
                <a:tc>
                  <a:txBody>
                    <a:bodyPr/>
                    <a:lstStyle/>
                    <a:p>
                      <a:pPr marL="69850" algn="l">
                        <a:lnSpc>
                          <a:spcPct val="100000"/>
                        </a:lnSpc>
                        <a:spcAft>
                          <a:spcPts val="0"/>
                        </a:spcAft>
                      </a:pPr>
                      <a:r>
                        <a:rPr lang="tr-TR" sz="2000" b="1" dirty="0">
                          <a:solidFill>
                            <a:srgbClr val="FF0000"/>
                          </a:solidFill>
                          <a:effectLst/>
                          <a:latin typeface="Calibri"/>
                          <a:ea typeface="Calibri"/>
                          <a:cs typeface="Times New Roman"/>
                        </a:rPr>
                        <a:t>Problemi Tanımlayın ve araştırma sorusunu belirleyin.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a:noFill/>
                    </a:lnT>
                    <a:lnB w="12700" cap="flat" cmpd="sng" algn="ctr">
                      <a:solidFill>
                        <a:srgbClr val="90A1CF"/>
                      </a:solidFill>
                      <a:prstDash val="solid"/>
                      <a:round/>
                      <a:headEnd type="none" w="med" len="med"/>
                      <a:tailEnd type="none" w="med" len="med"/>
                    </a:lnB>
                    <a:solidFill>
                      <a:srgbClr val="D8DFEF"/>
                    </a:solidFill>
                  </a:tcPr>
                </a:tc>
                <a:tc>
                  <a:txBody>
                    <a:bodyPr/>
                    <a:lstStyle/>
                    <a:p>
                      <a:pPr marL="66675" algn="l">
                        <a:lnSpc>
                          <a:spcPct val="100000"/>
                        </a:lnSpc>
                        <a:spcAft>
                          <a:spcPts val="0"/>
                        </a:spcAft>
                      </a:pPr>
                      <a:r>
                        <a:rPr lang="tr-TR" sz="2000" dirty="0">
                          <a:effectLst/>
                          <a:latin typeface="Calibri"/>
                          <a:ea typeface="Calibri"/>
                          <a:cs typeface="Times New Roman"/>
                        </a:rPr>
                        <a:t>Problemi tanımlayın.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a:noFill/>
                    </a:lnT>
                    <a:lnB w="12700" cap="flat" cmpd="sng" algn="ctr">
                      <a:solidFill>
                        <a:srgbClr val="90A1CF"/>
                      </a:solidFill>
                      <a:prstDash val="solid"/>
                      <a:round/>
                      <a:headEnd type="none" w="med" len="med"/>
                      <a:tailEnd type="none" w="med" len="med"/>
                    </a:lnB>
                    <a:solidFill>
                      <a:srgbClr val="D8DFEF"/>
                    </a:solidFill>
                  </a:tcPr>
                </a:tc>
                <a:extLst>
                  <a:ext uri="{0D108BD9-81ED-4DB2-BD59-A6C34878D82A}">
                    <a16:rowId xmlns:a16="http://schemas.microsoft.com/office/drawing/2014/main" val="10001"/>
                  </a:ext>
                </a:extLst>
              </a:tr>
              <a:tr h="649736">
                <a:tc>
                  <a:txBody>
                    <a:bodyPr/>
                    <a:lstStyle/>
                    <a:p>
                      <a:pPr marL="69850" algn="l">
                        <a:lnSpc>
                          <a:spcPct val="100000"/>
                        </a:lnSpc>
                        <a:spcAft>
                          <a:spcPts val="0"/>
                        </a:spcAft>
                      </a:pPr>
                      <a:r>
                        <a:rPr lang="tr-TR" sz="2000" b="1" dirty="0">
                          <a:solidFill>
                            <a:srgbClr val="FF0000"/>
                          </a:solidFill>
                          <a:effectLst/>
                          <a:latin typeface="Calibri"/>
                          <a:ea typeface="Calibri"/>
                          <a:cs typeface="Times New Roman"/>
                        </a:rPr>
                        <a:t>Araştırma konusu ile ilgili araştırma yapın.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tcPr>
                </a:tc>
                <a:tc>
                  <a:txBody>
                    <a:bodyPr/>
                    <a:lstStyle/>
                    <a:p>
                      <a:pPr marL="66675" algn="l">
                        <a:lnSpc>
                          <a:spcPct val="100000"/>
                        </a:lnSpc>
                        <a:spcAft>
                          <a:spcPts val="0"/>
                        </a:spcAft>
                      </a:pPr>
                      <a:r>
                        <a:rPr lang="tr-TR" sz="2000" dirty="0">
                          <a:effectLst/>
                          <a:latin typeface="Calibri"/>
                          <a:ea typeface="Calibri"/>
                          <a:cs typeface="Times New Roman"/>
                        </a:rPr>
                        <a:t>Problem ile ilgili araştırma yapın.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tcPr>
                </a:tc>
                <a:extLst>
                  <a:ext uri="{0D108BD9-81ED-4DB2-BD59-A6C34878D82A}">
                    <a16:rowId xmlns:a16="http://schemas.microsoft.com/office/drawing/2014/main" val="10002"/>
                  </a:ext>
                </a:extLst>
              </a:tr>
              <a:tr h="856912">
                <a:tc>
                  <a:txBody>
                    <a:bodyPr/>
                    <a:lstStyle/>
                    <a:p>
                      <a:pPr marL="69850" algn="l">
                        <a:lnSpc>
                          <a:spcPct val="100000"/>
                        </a:lnSpc>
                        <a:spcAft>
                          <a:spcPts val="0"/>
                        </a:spcAft>
                      </a:pPr>
                      <a:r>
                        <a:rPr lang="tr-TR" sz="2000" b="1" dirty="0">
                          <a:solidFill>
                            <a:srgbClr val="FF0000"/>
                          </a:solidFill>
                          <a:effectLst/>
                          <a:latin typeface="Calibri"/>
                          <a:ea typeface="Calibri"/>
                          <a:cs typeface="Times New Roman"/>
                        </a:rPr>
                        <a:t>Hipotezinizi formüle edin, değişkenleri tanımlayın.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solidFill>
                      <a:srgbClr val="D8DFEF"/>
                    </a:solidFill>
                  </a:tcPr>
                </a:tc>
                <a:tc>
                  <a:txBody>
                    <a:bodyPr/>
                    <a:lstStyle/>
                    <a:p>
                      <a:pPr marL="66675" algn="l">
                        <a:lnSpc>
                          <a:spcPct val="100000"/>
                        </a:lnSpc>
                        <a:spcAft>
                          <a:spcPts val="0"/>
                        </a:spcAft>
                      </a:pPr>
                      <a:r>
                        <a:rPr lang="tr-TR" sz="2000" dirty="0">
                          <a:effectLst/>
                          <a:latin typeface="Calibri"/>
                          <a:ea typeface="Calibri"/>
                          <a:cs typeface="Times New Roman"/>
                        </a:rPr>
                        <a:t>Gereksinimleri belirleyin.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solidFill>
                      <a:srgbClr val="D8DFEF"/>
                    </a:solidFill>
                  </a:tcPr>
                </a:tc>
                <a:extLst>
                  <a:ext uri="{0D108BD9-81ED-4DB2-BD59-A6C34878D82A}">
                    <a16:rowId xmlns:a16="http://schemas.microsoft.com/office/drawing/2014/main" val="10003"/>
                  </a:ext>
                </a:extLst>
              </a:tr>
              <a:tr h="974605">
                <a:tc>
                  <a:txBody>
                    <a:bodyPr/>
                    <a:lstStyle/>
                    <a:p>
                      <a:pPr marL="69850" algn="l">
                        <a:lnSpc>
                          <a:spcPct val="100000"/>
                        </a:lnSpc>
                        <a:spcAft>
                          <a:spcPts val="0"/>
                        </a:spcAft>
                      </a:pPr>
                      <a:r>
                        <a:rPr lang="tr-TR" sz="2000" b="1" dirty="0">
                          <a:solidFill>
                            <a:srgbClr val="FF0000"/>
                          </a:solidFill>
                          <a:effectLst/>
                          <a:latin typeface="Calibri"/>
                          <a:ea typeface="Calibri"/>
                          <a:cs typeface="Times New Roman"/>
                        </a:rPr>
                        <a:t>Deneyi tasarlayın, prosedür oluşturun.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tcPr>
                </a:tc>
                <a:tc>
                  <a:txBody>
                    <a:bodyPr/>
                    <a:lstStyle/>
                    <a:p>
                      <a:pPr marL="66675" algn="l">
                        <a:lnSpc>
                          <a:spcPct val="100000"/>
                        </a:lnSpc>
                        <a:spcAft>
                          <a:spcPts val="0"/>
                        </a:spcAft>
                      </a:pPr>
                      <a:r>
                        <a:rPr lang="tr-TR" sz="2000" dirty="0">
                          <a:effectLst/>
                          <a:latin typeface="Calibri"/>
                          <a:ea typeface="Calibri"/>
                          <a:cs typeface="Times New Roman"/>
                        </a:rPr>
                        <a:t>Beyin fırtınası yaparak alternatif çözümler oluşturun, en iyisini seçin ve geliştirin.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tcPr>
                </a:tc>
                <a:extLst>
                  <a:ext uri="{0D108BD9-81ED-4DB2-BD59-A6C34878D82A}">
                    <a16:rowId xmlns:a16="http://schemas.microsoft.com/office/drawing/2014/main" val="10004"/>
                  </a:ext>
                </a:extLst>
              </a:tr>
              <a:tr h="649736">
                <a:tc>
                  <a:txBody>
                    <a:bodyPr/>
                    <a:lstStyle/>
                    <a:p>
                      <a:pPr marL="69850" algn="l">
                        <a:lnSpc>
                          <a:spcPct val="100000"/>
                        </a:lnSpc>
                        <a:spcAft>
                          <a:spcPts val="0"/>
                        </a:spcAft>
                      </a:pPr>
                      <a:r>
                        <a:rPr lang="tr-TR" sz="2000" b="1" dirty="0">
                          <a:solidFill>
                            <a:srgbClr val="FF0000"/>
                          </a:solidFill>
                          <a:effectLst/>
                          <a:latin typeface="Calibri"/>
                          <a:ea typeface="Calibri"/>
                          <a:cs typeface="Times New Roman"/>
                        </a:rPr>
                        <a:t>Deneyler yaparak hipotezinizi test edin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solidFill>
                      <a:srgbClr val="D8DFEF"/>
                    </a:solidFill>
                  </a:tcPr>
                </a:tc>
                <a:tc>
                  <a:txBody>
                    <a:bodyPr/>
                    <a:lstStyle/>
                    <a:p>
                      <a:pPr marL="66675" algn="l">
                        <a:lnSpc>
                          <a:spcPct val="100000"/>
                        </a:lnSpc>
                        <a:spcAft>
                          <a:spcPts val="0"/>
                        </a:spcAft>
                      </a:pPr>
                      <a:r>
                        <a:rPr lang="tr-TR" sz="2000">
                          <a:effectLst/>
                          <a:latin typeface="Calibri"/>
                          <a:ea typeface="Calibri"/>
                          <a:cs typeface="Times New Roman"/>
                        </a:rPr>
                        <a:t>Bir prototip oluşturun.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solidFill>
                      <a:srgbClr val="D8DFEF"/>
                    </a:solidFill>
                  </a:tcPr>
                </a:tc>
                <a:extLst>
                  <a:ext uri="{0D108BD9-81ED-4DB2-BD59-A6C34878D82A}">
                    <a16:rowId xmlns:a16="http://schemas.microsoft.com/office/drawing/2014/main" val="10005"/>
                  </a:ext>
                </a:extLst>
              </a:tr>
              <a:tr h="649736">
                <a:tc>
                  <a:txBody>
                    <a:bodyPr/>
                    <a:lstStyle/>
                    <a:p>
                      <a:pPr marL="69850" algn="l">
                        <a:lnSpc>
                          <a:spcPct val="100000"/>
                        </a:lnSpc>
                        <a:spcAft>
                          <a:spcPts val="0"/>
                        </a:spcAft>
                      </a:pPr>
                      <a:r>
                        <a:rPr lang="tr-TR" sz="2000" b="1" dirty="0">
                          <a:solidFill>
                            <a:srgbClr val="FF0000"/>
                          </a:solidFill>
                          <a:effectLst/>
                          <a:latin typeface="Calibri"/>
                          <a:ea typeface="Calibri"/>
                          <a:cs typeface="Times New Roman"/>
                        </a:rPr>
                        <a:t>Sonuçlarınızı analiz edin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tcPr>
                </a:tc>
                <a:tc>
                  <a:txBody>
                    <a:bodyPr/>
                    <a:lstStyle/>
                    <a:p>
                      <a:pPr marL="66675" algn="l">
                        <a:lnSpc>
                          <a:spcPct val="100000"/>
                        </a:lnSpc>
                        <a:spcAft>
                          <a:spcPts val="0"/>
                        </a:spcAft>
                      </a:pPr>
                      <a:r>
                        <a:rPr lang="tr-TR" sz="2000">
                          <a:effectLst/>
                          <a:latin typeface="Calibri"/>
                          <a:ea typeface="Calibri"/>
                          <a:cs typeface="Times New Roman"/>
                        </a:rPr>
                        <a:t>Prototipinizi test edin ve gerekirse yeniden tasarlayın.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tcPr>
                </a:tc>
                <a:extLst>
                  <a:ext uri="{0D108BD9-81ED-4DB2-BD59-A6C34878D82A}">
                    <a16:rowId xmlns:a16="http://schemas.microsoft.com/office/drawing/2014/main" val="10006"/>
                  </a:ext>
                </a:extLst>
              </a:tr>
              <a:tr h="427580">
                <a:tc>
                  <a:txBody>
                    <a:bodyPr/>
                    <a:lstStyle/>
                    <a:p>
                      <a:pPr marL="69850" algn="l">
                        <a:lnSpc>
                          <a:spcPct val="100000"/>
                        </a:lnSpc>
                        <a:spcAft>
                          <a:spcPts val="0"/>
                        </a:spcAft>
                      </a:pPr>
                      <a:r>
                        <a:rPr lang="tr-TR" sz="2000" b="1" dirty="0">
                          <a:solidFill>
                            <a:srgbClr val="FF0000"/>
                          </a:solidFill>
                          <a:effectLst/>
                          <a:latin typeface="Calibri"/>
                          <a:ea typeface="Calibri"/>
                          <a:cs typeface="Times New Roman"/>
                        </a:rPr>
                        <a:t>Sonuçları paylaşın.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solidFill>
                      <a:srgbClr val="D8DFEF"/>
                    </a:solidFill>
                  </a:tcPr>
                </a:tc>
                <a:tc>
                  <a:txBody>
                    <a:bodyPr/>
                    <a:lstStyle/>
                    <a:p>
                      <a:pPr marL="66675" algn="l">
                        <a:lnSpc>
                          <a:spcPct val="100000"/>
                        </a:lnSpc>
                        <a:spcAft>
                          <a:spcPts val="0"/>
                        </a:spcAft>
                      </a:pPr>
                      <a:r>
                        <a:rPr lang="tr-TR" sz="2000" dirty="0">
                          <a:effectLst/>
                          <a:latin typeface="Calibri"/>
                          <a:ea typeface="Calibri"/>
                          <a:cs typeface="Times New Roman"/>
                        </a:rPr>
                        <a:t>Sonuçları paylaşın.</a:t>
                      </a:r>
                    </a:p>
                  </a:txBody>
                  <a:tcPr marL="0" marR="0" marT="0" marB="0" anchor="ctr">
                    <a:lnL w="12700" cap="flat" cmpd="sng" algn="ctr">
                      <a:solidFill>
                        <a:srgbClr val="90A1CF"/>
                      </a:solidFill>
                      <a:prstDash val="solid"/>
                      <a:round/>
                      <a:headEnd type="none" w="med" len="med"/>
                      <a:tailEnd type="none" w="med" len="med"/>
                    </a:lnL>
                    <a:lnR w="12700" cap="flat" cmpd="sng" algn="ctr">
                      <a:solidFill>
                        <a:srgbClr val="90A1CF"/>
                      </a:solidFill>
                      <a:prstDash val="solid"/>
                      <a:round/>
                      <a:headEnd type="none" w="med" len="med"/>
                      <a:tailEnd type="none" w="med" len="med"/>
                    </a:lnR>
                    <a:lnT w="12700" cap="flat" cmpd="sng" algn="ctr">
                      <a:solidFill>
                        <a:srgbClr val="90A1CF"/>
                      </a:solidFill>
                      <a:prstDash val="solid"/>
                      <a:round/>
                      <a:headEnd type="none" w="med" len="med"/>
                      <a:tailEnd type="none" w="med" len="med"/>
                    </a:lnT>
                    <a:lnB w="12700" cap="flat" cmpd="sng" algn="ctr">
                      <a:solidFill>
                        <a:srgbClr val="90A1CF"/>
                      </a:solidFill>
                      <a:prstDash val="solid"/>
                      <a:round/>
                      <a:headEnd type="none" w="med" len="med"/>
                      <a:tailEnd type="none" w="med" len="med"/>
                    </a:lnB>
                    <a:solidFill>
                      <a:srgbClr val="D8DFEF"/>
                    </a:solidFill>
                  </a:tcPr>
                </a:tc>
                <a:extLst>
                  <a:ext uri="{0D108BD9-81ED-4DB2-BD59-A6C34878D82A}">
                    <a16:rowId xmlns:a16="http://schemas.microsoft.com/office/drawing/2014/main" val="10007"/>
                  </a:ext>
                </a:extLst>
              </a:tr>
            </a:tbl>
          </a:graphicData>
        </a:graphic>
      </p:graphicFrame>
      <p:pic>
        <p:nvPicPr>
          <p:cNvPr id="4" name="Resim 3">
            <a:extLst>
              <a:ext uri="{FF2B5EF4-FFF2-40B4-BE49-F238E27FC236}">
                <a16:creationId xmlns:a16="http://schemas.microsoft.com/office/drawing/2014/main" id="{3331025B-1073-4C47-AD16-D81607C2F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09972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Proje Raporu Nasıl Hazırlanır?</a:t>
            </a:r>
            <a:endParaRPr lang="tr-TR" dirty="0"/>
          </a:p>
        </p:txBody>
      </p:sp>
      <p:sp>
        <p:nvSpPr>
          <p:cNvPr id="3" name="İçerik Yer Tutucusu 2"/>
          <p:cNvSpPr>
            <a:spLocks noGrp="1"/>
          </p:cNvSpPr>
          <p:nvPr>
            <p:ph idx="1"/>
          </p:nvPr>
        </p:nvSpPr>
        <p:spPr/>
        <p:txBody>
          <a:bodyPr>
            <a:normAutofit lnSpcReduction="10000"/>
          </a:bodyPr>
          <a:lstStyle/>
          <a:p>
            <a:r>
              <a:rPr lang="tr-TR" dirty="0"/>
              <a:t>Proje sürecinde yapılan tüm gözlemlerin ve elde edilen tüm verilerin yazılarak kaydedilmesi ve bunların korunması proje çalışmalarının önemli bir basamağını oluşturur. Böylece elde edilen bilgiler başkalarına iletilebilir ve gelecek için korunup saklanabilir. Proje yaparken günlük tutmak da çok büyük önem taşımaktadır. Yapılan projenin çeşitli aşamalarının kayıtlarını tutmak ileride yazılacak rapor için yararlı olacaktır.</a:t>
            </a:r>
          </a:p>
          <a:p>
            <a:endParaRPr lang="tr-TR" dirty="0"/>
          </a:p>
        </p:txBody>
      </p:sp>
    </p:spTree>
    <p:extLst>
      <p:ext uri="{BB962C8B-B14F-4D97-AF65-F5344CB8AC3E}">
        <p14:creationId xmlns:p14="http://schemas.microsoft.com/office/powerpoint/2010/main" val="1806502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E87D6D-45E6-B941-A7F2-B271044745C2}"/>
              </a:ext>
            </a:extLst>
          </p:cNvPr>
          <p:cNvSpPr>
            <a:spLocks noGrp="1"/>
          </p:cNvSpPr>
          <p:nvPr>
            <p:ph idx="1"/>
          </p:nvPr>
        </p:nvSpPr>
        <p:spPr>
          <a:xfrm>
            <a:off x="2038028" y="476672"/>
            <a:ext cx="6648772" cy="5649491"/>
          </a:xfrm>
        </p:spPr>
        <p:txBody>
          <a:bodyPr>
            <a:normAutofit lnSpcReduction="10000"/>
          </a:bodyPr>
          <a:lstStyle/>
          <a:p>
            <a:r>
              <a:rPr lang="tr-TR" dirty="0"/>
              <a:t>Proje raporu yazılırken gereksiz uzatmalar ve tekrarlardan kaçınılmalıdır. Raporun olabildiğince kısa ve öz olması gerekir. Proje çalışmaları rapor üzerinden değerlendirileceğinden projenin rapor haline getirilmesi çok önemlidir. Proje raporlarının standart olması için proje raporu aşağıda verilen ana başlıklara göre yazılmalıdır. Proje raporu en fazla 20 sayfa olmalıdır.</a:t>
            </a:r>
          </a:p>
        </p:txBody>
      </p:sp>
      <p:pic>
        <p:nvPicPr>
          <p:cNvPr id="4" name="Resim 3">
            <a:extLst>
              <a:ext uri="{FF2B5EF4-FFF2-40B4-BE49-F238E27FC236}">
                <a16:creationId xmlns:a16="http://schemas.microsoft.com/office/drawing/2014/main" id="{8FC77415-857E-4C49-B2E6-114955532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171756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83C384-F312-4D4F-908E-46AC4F44C14E}"/>
              </a:ext>
            </a:extLst>
          </p:cNvPr>
          <p:cNvSpPr>
            <a:spLocks noGrp="1"/>
          </p:cNvSpPr>
          <p:nvPr>
            <p:ph idx="1"/>
          </p:nvPr>
        </p:nvSpPr>
        <p:spPr>
          <a:xfrm>
            <a:off x="2038028" y="404664"/>
            <a:ext cx="6648772" cy="5822107"/>
          </a:xfrm>
        </p:spPr>
        <p:txBody>
          <a:bodyPr>
            <a:normAutofit fontScale="62500" lnSpcReduction="20000"/>
          </a:bodyPr>
          <a:lstStyle/>
          <a:p>
            <a:pPr marL="0" indent="0">
              <a:buNone/>
            </a:pPr>
            <a:r>
              <a:rPr lang="tr-TR" b="1" dirty="0"/>
              <a:t>PROJE ADI:</a:t>
            </a:r>
          </a:p>
          <a:p>
            <a:r>
              <a:rPr lang="tr-TR" dirty="0"/>
              <a:t>Proje çalışması hakkında genel bir fikir oluşturan tek bir cümle (mümkünse 12 kelimeyi geçmeyen) olmalıdır.</a:t>
            </a:r>
          </a:p>
          <a:p>
            <a:pPr marL="0" indent="0">
              <a:buNone/>
            </a:pPr>
            <a:r>
              <a:rPr lang="tr-TR" dirty="0"/>
              <a:t> </a:t>
            </a:r>
          </a:p>
          <a:p>
            <a:pPr marL="0" indent="0">
              <a:buNone/>
            </a:pPr>
            <a:r>
              <a:rPr lang="tr-TR" b="1" dirty="0"/>
              <a:t>İÇİNDEKİLER:</a:t>
            </a:r>
          </a:p>
          <a:p>
            <a:r>
              <a:rPr lang="tr-TR" dirty="0"/>
              <a:t>Projenin ana başlık, alt başlık ve sayfa numaralarının yer aldığı listedir.</a:t>
            </a:r>
          </a:p>
          <a:p>
            <a:pPr marL="0" indent="0">
              <a:buNone/>
            </a:pPr>
            <a:r>
              <a:rPr lang="tr-TR" b="1" dirty="0"/>
              <a:t>ÖZET</a:t>
            </a:r>
          </a:p>
          <a:p>
            <a:r>
              <a:rPr lang="tr-TR" dirty="0"/>
              <a:t>Her projenin proje hakkında genel bir fikir oluşturacak kısa ve anlaşılır bir özeti yazılmalıdır. Unutulmamalıdır ki projeyi değerlendirecek jüri ve projeyi okuyanlar en kısa zamanda en iyi şekilde projenizi anlamak isteyecektir. Özetin tamamı 150-250 kelime arasında olmalıdır. Proje özetinde çalışmanın ayrıntılarından, yorumlardan ve kaynaklardan bahsedilmez. Özette projenin amacı, kullanılan yöntem, yapılan gözlem ve elde edilen temel bulgular ve sonuçlardan birkaç cümle ile bahsedilir. Ayrıca proje özetinin altına, proje konusunu genel olarak yansıtan en fazla beş kelimeden oluşan anahtar kelimeler verilir. </a:t>
            </a:r>
            <a:r>
              <a:rPr lang="tr-TR" b="1" dirty="0"/>
              <a:t>İdeal olan başlarken taslak bir özet oluşturup, çalışma bittiğinde proje raporunun içeriğine uygun bir şekilde özeti güncellemektir.</a:t>
            </a:r>
            <a:endParaRPr lang="tr-TR" dirty="0"/>
          </a:p>
          <a:p>
            <a:endParaRPr lang="tr-TR" dirty="0"/>
          </a:p>
        </p:txBody>
      </p:sp>
      <p:pic>
        <p:nvPicPr>
          <p:cNvPr id="4" name="Resim 3">
            <a:extLst>
              <a:ext uri="{FF2B5EF4-FFF2-40B4-BE49-F238E27FC236}">
                <a16:creationId xmlns:a16="http://schemas.microsoft.com/office/drawing/2014/main" id="{E5280F46-A907-9049-A35F-47A6CC9331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000315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3">
            <a:extLst>
              <a:ext uri="{FF2B5EF4-FFF2-40B4-BE49-F238E27FC236}">
                <a16:creationId xmlns:a16="http://schemas.microsoft.com/office/drawing/2014/main" id="{3D53684B-2781-D44D-A098-F65F9E8C07FD}"/>
              </a:ext>
            </a:extLst>
          </p:cNvPr>
          <p:cNvSpPr>
            <a:spLocks noGrp="1"/>
          </p:cNvSpPr>
          <p:nvPr>
            <p:ph idx="1"/>
          </p:nvPr>
        </p:nvSpPr>
        <p:spPr>
          <a:xfrm>
            <a:off x="2038028" y="548680"/>
            <a:ext cx="6648772" cy="5577483"/>
          </a:xfrm>
        </p:spPr>
        <p:txBody>
          <a:bodyPr>
            <a:normAutofit fontScale="55000" lnSpcReduction="20000"/>
          </a:bodyPr>
          <a:lstStyle/>
          <a:p>
            <a:pPr marL="0" indent="0">
              <a:buNone/>
            </a:pPr>
            <a:r>
              <a:rPr lang="tr-TR" b="1" dirty="0"/>
              <a:t>ÖRNEK PROJE ÖZETİ</a:t>
            </a:r>
            <a:endParaRPr lang="tr-TR" dirty="0"/>
          </a:p>
          <a:p>
            <a:r>
              <a:rPr lang="en-US" dirty="0"/>
              <a:t>Bu </a:t>
            </a:r>
            <a:r>
              <a:rPr lang="en-US" dirty="0" err="1"/>
              <a:t>araştırmada</a:t>
            </a:r>
            <a:r>
              <a:rPr lang="en-US" dirty="0"/>
              <a:t> </a:t>
            </a:r>
            <a:r>
              <a:rPr lang="en-US" dirty="0" err="1"/>
              <a:t>endemik</a:t>
            </a:r>
            <a:r>
              <a:rPr lang="en-US" dirty="0"/>
              <a:t> </a:t>
            </a:r>
            <a:r>
              <a:rPr lang="en-US" i="1" dirty="0" err="1"/>
              <a:t>Astragalus</a:t>
            </a:r>
            <a:r>
              <a:rPr lang="en-US" i="1" dirty="0"/>
              <a:t> </a:t>
            </a:r>
            <a:r>
              <a:rPr lang="en-US" i="1" dirty="0" err="1"/>
              <a:t>polemoniacus</a:t>
            </a:r>
            <a:r>
              <a:rPr lang="en-US" i="1" dirty="0"/>
              <a:t> </a:t>
            </a:r>
            <a:r>
              <a:rPr lang="en-US" dirty="0" err="1"/>
              <a:t>Bunge’un</a:t>
            </a:r>
            <a:r>
              <a:rPr lang="en-US" dirty="0"/>
              <a:t> </a:t>
            </a:r>
            <a:r>
              <a:rPr lang="en-US" dirty="0" err="1"/>
              <a:t>yaprak</a:t>
            </a:r>
            <a:r>
              <a:rPr lang="en-US" dirty="0"/>
              <a:t> </a:t>
            </a:r>
            <a:r>
              <a:rPr lang="en-US" dirty="0" err="1"/>
              <a:t>sapı</a:t>
            </a:r>
            <a:r>
              <a:rPr lang="en-US" dirty="0"/>
              <a:t> </a:t>
            </a:r>
            <a:r>
              <a:rPr lang="en-US" dirty="0" err="1"/>
              <a:t>ve</a:t>
            </a:r>
            <a:r>
              <a:rPr lang="en-US" dirty="0"/>
              <a:t> </a:t>
            </a:r>
            <a:r>
              <a:rPr lang="en-US" dirty="0" err="1"/>
              <a:t>yaprak</a:t>
            </a:r>
            <a:r>
              <a:rPr lang="en-US" dirty="0"/>
              <a:t> </a:t>
            </a:r>
            <a:r>
              <a:rPr lang="en-US" dirty="0" err="1"/>
              <a:t>eksplantları</a:t>
            </a:r>
            <a:r>
              <a:rPr lang="en-US" dirty="0"/>
              <a:t> </a:t>
            </a:r>
            <a:r>
              <a:rPr lang="en-US" dirty="0" err="1"/>
              <a:t>kullanılarak</a:t>
            </a:r>
            <a:r>
              <a:rPr lang="en-US" dirty="0"/>
              <a:t> </a:t>
            </a:r>
            <a:r>
              <a:rPr lang="en-US" dirty="0" err="1"/>
              <a:t>yüksek</a:t>
            </a:r>
            <a:r>
              <a:rPr lang="en-US" dirty="0"/>
              <a:t> </a:t>
            </a:r>
            <a:r>
              <a:rPr lang="en-US" dirty="0" err="1"/>
              <a:t>oranda</a:t>
            </a:r>
            <a:r>
              <a:rPr lang="en-US" dirty="0"/>
              <a:t> </a:t>
            </a:r>
            <a:r>
              <a:rPr lang="en-US" dirty="0" err="1"/>
              <a:t>adventif</a:t>
            </a:r>
            <a:r>
              <a:rPr lang="en-US" dirty="0"/>
              <a:t> </a:t>
            </a:r>
            <a:r>
              <a:rPr lang="en-US" dirty="0" err="1"/>
              <a:t>sürgün</a:t>
            </a:r>
            <a:r>
              <a:rPr lang="en-US" dirty="0"/>
              <a:t> </a:t>
            </a:r>
            <a:r>
              <a:rPr lang="en-US" dirty="0" err="1"/>
              <a:t>rejenerasyonu</a:t>
            </a:r>
            <a:r>
              <a:rPr lang="en-US" dirty="0"/>
              <a:t> </a:t>
            </a:r>
            <a:r>
              <a:rPr lang="en-US" dirty="0" err="1"/>
              <a:t>elde</a:t>
            </a:r>
            <a:r>
              <a:rPr lang="en-US" dirty="0"/>
              <a:t> </a:t>
            </a:r>
            <a:r>
              <a:rPr lang="en-US" dirty="0" err="1"/>
              <a:t>edilmiştir</a:t>
            </a:r>
            <a:r>
              <a:rPr lang="en-US" dirty="0"/>
              <a:t>. </a:t>
            </a:r>
            <a:r>
              <a:rPr lang="en-US" dirty="0" err="1"/>
              <a:t>Murashige</a:t>
            </a:r>
            <a:r>
              <a:rPr lang="en-US" dirty="0"/>
              <a:t> and </a:t>
            </a:r>
            <a:r>
              <a:rPr lang="en-US" dirty="0" err="1"/>
              <a:t>Skoog</a:t>
            </a:r>
            <a:r>
              <a:rPr lang="en-US" dirty="0"/>
              <a:t> (MS) </a:t>
            </a:r>
            <a:r>
              <a:rPr lang="en-US" dirty="0" err="1"/>
              <a:t>temel</a:t>
            </a:r>
            <a:r>
              <a:rPr lang="en-US" dirty="0"/>
              <a:t> </a:t>
            </a:r>
            <a:r>
              <a:rPr lang="en-US" dirty="0" err="1"/>
              <a:t>besin</a:t>
            </a:r>
            <a:r>
              <a:rPr lang="en-US" dirty="0"/>
              <a:t> </a:t>
            </a:r>
            <a:r>
              <a:rPr lang="en-US" dirty="0" err="1"/>
              <a:t>ortamına</a:t>
            </a:r>
            <a:r>
              <a:rPr lang="en-US" dirty="0"/>
              <a:t> 6-benzilaminopurin (BAP), α–</a:t>
            </a:r>
            <a:r>
              <a:rPr lang="en-US" dirty="0" err="1"/>
              <a:t>naftalenasetik</a:t>
            </a:r>
            <a:r>
              <a:rPr lang="en-US" dirty="0"/>
              <a:t> </a:t>
            </a:r>
            <a:r>
              <a:rPr lang="en-US" dirty="0" err="1"/>
              <a:t>asit</a:t>
            </a:r>
            <a:r>
              <a:rPr lang="en-US" dirty="0"/>
              <a:t> (NAA) </a:t>
            </a:r>
            <a:r>
              <a:rPr lang="en-US" dirty="0" err="1"/>
              <a:t>ve</a:t>
            </a:r>
            <a:r>
              <a:rPr lang="en-US" dirty="0"/>
              <a:t> </a:t>
            </a:r>
            <a:r>
              <a:rPr lang="en-US" dirty="0" err="1"/>
              <a:t>thidiazuron</a:t>
            </a:r>
            <a:r>
              <a:rPr lang="en-US" dirty="0"/>
              <a:t> (TDZ) </a:t>
            </a:r>
            <a:r>
              <a:rPr lang="en-US" dirty="0" err="1"/>
              <a:t>gibi</a:t>
            </a:r>
            <a:r>
              <a:rPr lang="en-US" dirty="0"/>
              <a:t> </a:t>
            </a:r>
            <a:r>
              <a:rPr lang="en-US" dirty="0" err="1"/>
              <a:t>bitki</a:t>
            </a:r>
            <a:r>
              <a:rPr lang="en-US" dirty="0"/>
              <a:t> </a:t>
            </a:r>
            <a:r>
              <a:rPr lang="en-US" dirty="0" err="1"/>
              <a:t>büyüme</a:t>
            </a:r>
            <a:r>
              <a:rPr lang="en-US" dirty="0"/>
              <a:t> </a:t>
            </a:r>
            <a:r>
              <a:rPr lang="en-US" dirty="0" err="1"/>
              <a:t>düzenleyicilerinin</a:t>
            </a:r>
            <a:r>
              <a:rPr lang="en-US" dirty="0"/>
              <a:t> </a:t>
            </a:r>
            <a:r>
              <a:rPr lang="en-US" dirty="0" err="1"/>
              <a:t>farklı</a:t>
            </a:r>
            <a:r>
              <a:rPr lang="en-US" dirty="0"/>
              <a:t> </a:t>
            </a:r>
            <a:r>
              <a:rPr lang="en-US" dirty="0" err="1"/>
              <a:t>konsantrasyonları</a:t>
            </a:r>
            <a:r>
              <a:rPr lang="en-US" dirty="0"/>
              <a:t> </a:t>
            </a:r>
            <a:r>
              <a:rPr lang="en-US" dirty="0" err="1"/>
              <a:t>ilave</a:t>
            </a:r>
            <a:r>
              <a:rPr lang="en-US" dirty="0"/>
              <a:t> </a:t>
            </a:r>
            <a:r>
              <a:rPr lang="en-US" dirty="0" err="1"/>
              <a:t>edilmiştir</a:t>
            </a:r>
            <a:r>
              <a:rPr lang="en-US" dirty="0"/>
              <a:t>. En </a:t>
            </a:r>
            <a:r>
              <a:rPr lang="en-US" dirty="0" err="1"/>
              <a:t>yüksek</a:t>
            </a:r>
            <a:r>
              <a:rPr lang="en-US" dirty="0"/>
              <a:t> </a:t>
            </a:r>
            <a:r>
              <a:rPr lang="en-US" dirty="0" err="1"/>
              <a:t>adventif</a:t>
            </a:r>
            <a:r>
              <a:rPr lang="en-US" dirty="0"/>
              <a:t> </a:t>
            </a:r>
            <a:r>
              <a:rPr lang="en-US" dirty="0" err="1"/>
              <a:t>sürgün</a:t>
            </a:r>
            <a:r>
              <a:rPr lang="en-US" dirty="0"/>
              <a:t> </a:t>
            </a:r>
            <a:r>
              <a:rPr lang="en-US" dirty="0" err="1"/>
              <a:t>rejenerasyon</a:t>
            </a:r>
            <a:r>
              <a:rPr lang="en-US" dirty="0"/>
              <a:t> </a:t>
            </a:r>
            <a:r>
              <a:rPr lang="en-US" dirty="0" err="1"/>
              <a:t>oranı</a:t>
            </a:r>
            <a:r>
              <a:rPr lang="en-US" dirty="0"/>
              <a:t> (%100) </a:t>
            </a:r>
            <a:r>
              <a:rPr lang="en-US" dirty="0" err="1"/>
              <a:t>ve</a:t>
            </a:r>
            <a:r>
              <a:rPr lang="en-US" dirty="0"/>
              <a:t> </a:t>
            </a:r>
            <a:r>
              <a:rPr lang="en-US" dirty="0" err="1"/>
              <a:t>eksplant</a:t>
            </a:r>
            <a:r>
              <a:rPr lang="en-US" dirty="0"/>
              <a:t> </a:t>
            </a:r>
            <a:r>
              <a:rPr lang="en-US" dirty="0" err="1"/>
              <a:t>başına</a:t>
            </a:r>
            <a:r>
              <a:rPr lang="en-US" dirty="0"/>
              <a:t> </a:t>
            </a:r>
            <a:r>
              <a:rPr lang="en-US" dirty="0" err="1"/>
              <a:t>sürgün</a:t>
            </a:r>
            <a:r>
              <a:rPr lang="en-US" dirty="0"/>
              <a:t> </a:t>
            </a:r>
            <a:r>
              <a:rPr lang="en-US" dirty="0" err="1"/>
              <a:t>sayısı</a:t>
            </a:r>
            <a:r>
              <a:rPr lang="en-US" dirty="0"/>
              <a:t> (14.3 </a:t>
            </a:r>
            <a:r>
              <a:rPr lang="en-US" dirty="0" err="1"/>
              <a:t>adet</a:t>
            </a:r>
            <a:r>
              <a:rPr lang="en-US" dirty="0"/>
              <a:t>) </a:t>
            </a:r>
            <a:r>
              <a:rPr lang="en-US" dirty="0" err="1"/>
              <a:t>yaprak</a:t>
            </a:r>
            <a:r>
              <a:rPr lang="en-US" dirty="0"/>
              <a:t> </a:t>
            </a:r>
            <a:r>
              <a:rPr lang="en-US" dirty="0" err="1"/>
              <a:t>sapı</a:t>
            </a:r>
            <a:r>
              <a:rPr lang="en-US" dirty="0"/>
              <a:t> </a:t>
            </a:r>
            <a:r>
              <a:rPr lang="en-US" dirty="0" err="1"/>
              <a:t>eksplantından</a:t>
            </a:r>
            <a:r>
              <a:rPr lang="en-US" dirty="0"/>
              <a:t> 4 mg/l BAP </a:t>
            </a:r>
            <a:r>
              <a:rPr lang="en-US" dirty="0" err="1"/>
              <a:t>ve</a:t>
            </a:r>
            <a:r>
              <a:rPr lang="en-US" dirty="0"/>
              <a:t> 0.1 mg/l NAA </a:t>
            </a:r>
            <a:r>
              <a:rPr lang="en-US" dirty="0" err="1"/>
              <a:t>içeren</a:t>
            </a:r>
            <a:r>
              <a:rPr lang="en-US" dirty="0"/>
              <a:t> </a:t>
            </a:r>
            <a:r>
              <a:rPr lang="en-US" dirty="0" err="1"/>
              <a:t>besin</a:t>
            </a:r>
            <a:r>
              <a:rPr lang="en-US" dirty="0"/>
              <a:t> </a:t>
            </a:r>
            <a:r>
              <a:rPr lang="en-US" dirty="0" err="1"/>
              <a:t>ortamından</a:t>
            </a:r>
            <a:r>
              <a:rPr lang="en-US" dirty="0"/>
              <a:t> </a:t>
            </a:r>
            <a:r>
              <a:rPr lang="en-US" dirty="0" err="1"/>
              <a:t>elde</a:t>
            </a:r>
            <a:r>
              <a:rPr lang="en-US" dirty="0"/>
              <a:t> </a:t>
            </a:r>
            <a:r>
              <a:rPr lang="en-US" dirty="0" err="1"/>
              <a:t>edilmiştir</a:t>
            </a:r>
            <a:r>
              <a:rPr lang="en-US" dirty="0"/>
              <a:t>. In vitro da </a:t>
            </a:r>
            <a:r>
              <a:rPr lang="en-US" dirty="0" err="1"/>
              <a:t>gelişen</a:t>
            </a:r>
            <a:r>
              <a:rPr lang="en-US" dirty="0"/>
              <a:t> </a:t>
            </a:r>
            <a:r>
              <a:rPr lang="en-US" dirty="0" err="1"/>
              <a:t>sürgünler</a:t>
            </a:r>
            <a:r>
              <a:rPr lang="en-US" dirty="0"/>
              <a:t> </a:t>
            </a:r>
            <a:r>
              <a:rPr lang="en-US" dirty="0" err="1"/>
              <a:t>büyüme</a:t>
            </a:r>
            <a:r>
              <a:rPr lang="en-US" dirty="0"/>
              <a:t> </a:t>
            </a:r>
            <a:r>
              <a:rPr lang="en-US" dirty="0" err="1"/>
              <a:t>düzenleyicisi</a:t>
            </a:r>
            <a:r>
              <a:rPr lang="en-US" dirty="0"/>
              <a:t> </a:t>
            </a:r>
            <a:r>
              <a:rPr lang="en-US" dirty="0" err="1"/>
              <a:t>içermeyen</a:t>
            </a:r>
            <a:r>
              <a:rPr lang="en-US" dirty="0"/>
              <a:t> </a:t>
            </a:r>
            <a:r>
              <a:rPr lang="en-US" dirty="0" err="1"/>
              <a:t>veya</a:t>
            </a:r>
            <a:r>
              <a:rPr lang="en-US" dirty="0"/>
              <a:t> NAA (0.5, 1 </a:t>
            </a:r>
            <a:r>
              <a:rPr lang="en-US" dirty="0" err="1"/>
              <a:t>ve</a:t>
            </a:r>
            <a:r>
              <a:rPr lang="en-US" dirty="0"/>
              <a:t> 2 mg/l) </a:t>
            </a:r>
            <a:r>
              <a:rPr lang="en-US" dirty="0" err="1"/>
              <a:t>içeren</a:t>
            </a:r>
            <a:r>
              <a:rPr lang="en-US" dirty="0"/>
              <a:t> </a:t>
            </a:r>
            <a:r>
              <a:rPr lang="en-US" dirty="0" err="1"/>
              <a:t>ortamlarda</a:t>
            </a:r>
            <a:r>
              <a:rPr lang="en-US" dirty="0"/>
              <a:t> </a:t>
            </a:r>
            <a:r>
              <a:rPr lang="en-US" dirty="0" err="1"/>
              <a:t>köklenmeye</a:t>
            </a:r>
            <a:r>
              <a:rPr lang="en-US" dirty="0"/>
              <a:t> </a:t>
            </a:r>
            <a:r>
              <a:rPr lang="en-US" dirty="0" err="1"/>
              <a:t>alınmıştır</a:t>
            </a:r>
            <a:r>
              <a:rPr lang="en-US" dirty="0"/>
              <a:t>. En </a:t>
            </a:r>
            <a:r>
              <a:rPr lang="en-US" dirty="0" err="1"/>
              <a:t>iyi</a:t>
            </a:r>
            <a:r>
              <a:rPr lang="en-US" dirty="0"/>
              <a:t> </a:t>
            </a:r>
            <a:r>
              <a:rPr lang="en-US" dirty="0" err="1"/>
              <a:t>köklenme</a:t>
            </a:r>
            <a:r>
              <a:rPr lang="en-US" dirty="0"/>
              <a:t> 2 mg/l NAA </a:t>
            </a:r>
            <a:r>
              <a:rPr lang="en-US" dirty="0" err="1"/>
              <a:t>içeren</a:t>
            </a:r>
            <a:r>
              <a:rPr lang="en-US" dirty="0"/>
              <a:t> </a:t>
            </a:r>
            <a:r>
              <a:rPr lang="en-US" dirty="0" err="1"/>
              <a:t>veya</a:t>
            </a:r>
            <a:r>
              <a:rPr lang="en-US" dirty="0"/>
              <a:t> </a:t>
            </a:r>
            <a:r>
              <a:rPr lang="en-US" dirty="0" err="1"/>
              <a:t>büyüme</a:t>
            </a:r>
            <a:r>
              <a:rPr lang="en-US" dirty="0"/>
              <a:t> </a:t>
            </a:r>
            <a:r>
              <a:rPr lang="en-US" dirty="0" err="1"/>
              <a:t>düzenleyicisi</a:t>
            </a:r>
            <a:r>
              <a:rPr lang="en-US" dirty="0"/>
              <a:t> </a:t>
            </a:r>
            <a:r>
              <a:rPr lang="en-US" dirty="0" err="1"/>
              <a:t>içermeyen</a:t>
            </a:r>
            <a:r>
              <a:rPr lang="en-US" dirty="0"/>
              <a:t> </a:t>
            </a:r>
            <a:r>
              <a:rPr lang="en-US" dirty="0" err="1"/>
              <a:t>ortamdan</a:t>
            </a:r>
            <a:r>
              <a:rPr lang="en-US" dirty="0"/>
              <a:t> </a:t>
            </a:r>
            <a:r>
              <a:rPr lang="en-US" dirty="0" err="1"/>
              <a:t>elde</a:t>
            </a:r>
            <a:r>
              <a:rPr lang="en-US" dirty="0"/>
              <a:t> </a:t>
            </a:r>
            <a:r>
              <a:rPr lang="en-US" dirty="0" err="1"/>
              <a:t>edilmiştir</a:t>
            </a:r>
            <a:r>
              <a:rPr lang="en-US" dirty="0"/>
              <a:t>. </a:t>
            </a:r>
            <a:r>
              <a:rPr lang="en-US" dirty="0" err="1"/>
              <a:t>Köklenen</a:t>
            </a:r>
            <a:r>
              <a:rPr lang="en-US" dirty="0"/>
              <a:t> </a:t>
            </a:r>
            <a:r>
              <a:rPr lang="en-US" dirty="0" err="1"/>
              <a:t>fideler</a:t>
            </a:r>
            <a:r>
              <a:rPr lang="en-US" dirty="0"/>
              <a:t> </a:t>
            </a:r>
            <a:r>
              <a:rPr lang="en-US" dirty="0" err="1"/>
              <a:t>torf</a:t>
            </a:r>
            <a:r>
              <a:rPr lang="en-US" dirty="0"/>
              <a:t> </a:t>
            </a:r>
            <a:r>
              <a:rPr lang="en-US" dirty="0" err="1"/>
              <a:t>bulunan</a:t>
            </a:r>
            <a:r>
              <a:rPr lang="en-US" dirty="0"/>
              <a:t> </a:t>
            </a:r>
            <a:r>
              <a:rPr lang="en-US" dirty="0" err="1"/>
              <a:t>ve</a:t>
            </a:r>
            <a:r>
              <a:rPr lang="en-US" dirty="0"/>
              <a:t> </a:t>
            </a:r>
            <a:r>
              <a:rPr lang="en-US" dirty="0" err="1"/>
              <a:t>üzeri</a:t>
            </a:r>
            <a:r>
              <a:rPr lang="en-US" dirty="0"/>
              <a:t> </a:t>
            </a:r>
            <a:r>
              <a:rPr lang="en-US" dirty="0" err="1"/>
              <a:t>plastik</a:t>
            </a:r>
            <a:r>
              <a:rPr lang="en-US" dirty="0"/>
              <a:t> </a:t>
            </a:r>
            <a:r>
              <a:rPr lang="en-US" dirty="0" err="1"/>
              <a:t>torba</a:t>
            </a:r>
            <a:r>
              <a:rPr lang="en-US" dirty="0"/>
              <a:t> </a:t>
            </a:r>
            <a:r>
              <a:rPr lang="en-US" dirty="0" err="1"/>
              <a:t>ile</a:t>
            </a:r>
            <a:r>
              <a:rPr lang="en-US" dirty="0"/>
              <a:t> </a:t>
            </a:r>
            <a:r>
              <a:rPr lang="en-US" dirty="0" err="1"/>
              <a:t>kapatılan</a:t>
            </a:r>
            <a:r>
              <a:rPr lang="en-US" dirty="0"/>
              <a:t> </a:t>
            </a:r>
            <a:r>
              <a:rPr lang="en-US" dirty="0" err="1"/>
              <a:t>saksılarda</a:t>
            </a:r>
            <a:r>
              <a:rPr lang="en-US" dirty="0"/>
              <a:t> </a:t>
            </a:r>
            <a:r>
              <a:rPr lang="en-US" dirty="0" err="1"/>
              <a:t>dış</a:t>
            </a:r>
            <a:r>
              <a:rPr lang="en-US" dirty="0"/>
              <a:t> </a:t>
            </a:r>
            <a:r>
              <a:rPr lang="en-US" dirty="0" err="1"/>
              <a:t>koşullara</a:t>
            </a:r>
            <a:r>
              <a:rPr lang="en-US" dirty="0"/>
              <a:t> </a:t>
            </a:r>
            <a:r>
              <a:rPr lang="en-US" dirty="0" err="1"/>
              <a:t>alıştırılmıştır</a:t>
            </a:r>
            <a:r>
              <a:rPr lang="en-US" dirty="0"/>
              <a:t>. </a:t>
            </a:r>
            <a:r>
              <a:rPr lang="en-US" dirty="0" err="1"/>
              <a:t>Köklenen</a:t>
            </a:r>
            <a:r>
              <a:rPr lang="en-US" dirty="0"/>
              <a:t> </a:t>
            </a:r>
            <a:r>
              <a:rPr lang="en-US" dirty="0" err="1"/>
              <a:t>fidelerin</a:t>
            </a:r>
            <a:r>
              <a:rPr lang="en-US" dirty="0"/>
              <a:t> </a:t>
            </a:r>
            <a:r>
              <a:rPr lang="en-US" dirty="0" err="1"/>
              <a:t>kök</a:t>
            </a:r>
            <a:r>
              <a:rPr lang="en-US" dirty="0"/>
              <a:t> </a:t>
            </a:r>
            <a:r>
              <a:rPr lang="en-US" dirty="0" err="1"/>
              <a:t>uçlarında</a:t>
            </a:r>
            <a:r>
              <a:rPr lang="en-US" dirty="0"/>
              <a:t> </a:t>
            </a:r>
            <a:r>
              <a:rPr lang="en-US" dirty="0" err="1"/>
              <a:t>yapılan</a:t>
            </a:r>
            <a:r>
              <a:rPr lang="en-US" dirty="0"/>
              <a:t> </a:t>
            </a:r>
            <a:r>
              <a:rPr lang="en-US" dirty="0" err="1"/>
              <a:t>kromozom</a:t>
            </a:r>
            <a:r>
              <a:rPr lang="en-US" dirty="0"/>
              <a:t> </a:t>
            </a:r>
            <a:r>
              <a:rPr lang="en-US" dirty="0" err="1"/>
              <a:t>sayımlarında</a:t>
            </a:r>
            <a:r>
              <a:rPr lang="en-US" dirty="0"/>
              <a:t> 2n=16 normal </a:t>
            </a:r>
            <a:r>
              <a:rPr lang="en-US" dirty="0" err="1"/>
              <a:t>kromozom</a:t>
            </a:r>
            <a:r>
              <a:rPr lang="en-US" dirty="0"/>
              <a:t> </a:t>
            </a:r>
            <a:r>
              <a:rPr lang="en-US" dirty="0" err="1"/>
              <a:t>sayısı</a:t>
            </a:r>
            <a:r>
              <a:rPr lang="en-US" dirty="0"/>
              <a:t> </a:t>
            </a:r>
            <a:r>
              <a:rPr lang="en-US" dirty="0" err="1"/>
              <a:t>tespit</a:t>
            </a:r>
            <a:r>
              <a:rPr lang="en-US" dirty="0"/>
              <a:t> </a:t>
            </a:r>
            <a:r>
              <a:rPr lang="en-US" dirty="0" err="1"/>
              <a:t>edilmiştir</a:t>
            </a:r>
            <a:r>
              <a:rPr lang="en-US" dirty="0"/>
              <a:t>.</a:t>
            </a:r>
            <a:r>
              <a:rPr lang="en-US" b="1" dirty="0"/>
              <a:t> </a:t>
            </a:r>
            <a:endParaRPr lang="tr-TR" b="1" dirty="0"/>
          </a:p>
          <a:p>
            <a:r>
              <a:rPr lang="en-US" b="1" dirty="0" err="1"/>
              <a:t>Anahtar</a:t>
            </a:r>
            <a:r>
              <a:rPr lang="en-US" b="1" dirty="0"/>
              <a:t> </a:t>
            </a:r>
            <a:r>
              <a:rPr lang="en-US" b="1" dirty="0" err="1"/>
              <a:t>Kelimeler</a:t>
            </a:r>
            <a:r>
              <a:rPr lang="en-US" b="1" dirty="0"/>
              <a:t>: </a:t>
            </a:r>
            <a:r>
              <a:rPr lang="en-US" i="1" dirty="0" err="1"/>
              <a:t>Astragalus</a:t>
            </a:r>
            <a:r>
              <a:rPr lang="en-US" i="1" dirty="0"/>
              <a:t> </a:t>
            </a:r>
            <a:r>
              <a:rPr lang="en-US" i="1" dirty="0" err="1"/>
              <a:t>polemoniacus</a:t>
            </a:r>
            <a:r>
              <a:rPr lang="en-US" i="1" dirty="0"/>
              <a:t> </a:t>
            </a:r>
            <a:r>
              <a:rPr lang="en-US" dirty="0"/>
              <a:t>Bunge , organogenesis, </a:t>
            </a:r>
            <a:r>
              <a:rPr lang="en-US" dirty="0" err="1"/>
              <a:t>yaprak</a:t>
            </a:r>
            <a:r>
              <a:rPr lang="en-US" dirty="0"/>
              <a:t> </a:t>
            </a:r>
            <a:r>
              <a:rPr lang="en-US" dirty="0" err="1"/>
              <a:t>sapı</a:t>
            </a:r>
            <a:r>
              <a:rPr lang="en-US" dirty="0"/>
              <a:t>, </a:t>
            </a:r>
            <a:r>
              <a:rPr lang="en-US" dirty="0" err="1"/>
              <a:t>yaprak</a:t>
            </a:r>
            <a:endParaRPr lang="tr-TR" dirty="0"/>
          </a:p>
          <a:p>
            <a:endParaRPr lang="tr-TR" dirty="0"/>
          </a:p>
          <a:p>
            <a:r>
              <a:rPr lang="en-US" b="1" dirty="0"/>
              <a:t>ENDEMİK GEVEN (</a:t>
            </a:r>
            <a:r>
              <a:rPr lang="en-US" b="1" i="1" dirty="0"/>
              <a:t>Astragalus </a:t>
            </a:r>
            <a:r>
              <a:rPr lang="en-US" b="1" i="1" dirty="0" err="1"/>
              <a:t>polemoniacus</a:t>
            </a:r>
            <a:r>
              <a:rPr lang="en-US" b="1" i="1" dirty="0"/>
              <a:t> </a:t>
            </a:r>
            <a:r>
              <a:rPr lang="en-US" b="1" dirty="0"/>
              <a:t>Bunge) BİTKİSİNİN YAPRAK SAPI VE YAPRAK EKSPLANTLARINDAN YÜKSEK ORANDA ADVENTİF SÜRGÜN REJENERASYONU</a:t>
            </a:r>
            <a:endParaRPr lang="tr-TR" dirty="0"/>
          </a:p>
        </p:txBody>
      </p:sp>
      <p:pic>
        <p:nvPicPr>
          <p:cNvPr id="4" name="Resim 3">
            <a:extLst>
              <a:ext uri="{FF2B5EF4-FFF2-40B4-BE49-F238E27FC236}">
                <a16:creationId xmlns:a16="http://schemas.microsoft.com/office/drawing/2014/main" id="{F9BCBEFE-6C57-AC4A-885B-AEE693114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355858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324999-FCE8-BC4F-9BCE-ED00BAB49C55}"/>
              </a:ext>
            </a:extLst>
          </p:cNvPr>
          <p:cNvSpPr>
            <a:spLocks noGrp="1"/>
          </p:cNvSpPr>
          <p:nvPr>
            <p:ph idx="1"/>
          </p:nvPr>
        </p:nvSpPr>
        <p:spPr>
          <a:xfrm>
            <a:off x="2038028" y="1124744"/>
            <a:ext cx="6648772" cy="5328592"/>
          </a:xfrm>
        </p:spPr>
        <p:txBody>
          <a:bodyPr>
            <a:normAutofit fontScale="70000" lnSpcReduction="20000"/>
          </a:bodyPr>
          <a:lstStyle/>
          <a:p>
            <a:r>
              <a:rPr lang="tr-TR" dirty="0"/>
              <a:t>Giriş, araştırma </a:t>
            </a:r>
            <a:r>
              <a:rPr lang="tr-TR" dirty="0">
                <a:solidFill>
                  <a:srgbClr val="FF0000"/>
                </a:solidFill>
              </a:rPr>
              <a:t>konusu hakkında yapılmış araştırmaların </a:t>
            </a:r>
            <a:r>
              <a:rPr lang="tr-TR" dirty="0"/>
              <a:t>sonuçlarının ve bu alanda cevapsız olan soruların bilimsel makalelere dayandırılarak anlatıldığı (kaynak taraması) bölümdür. Bu bölümde çalışmanızın diğer benzer çalışmalardan ayrılan yönlerini belirtiniz. Bu çalışmayı, literatürdeki hangi boşluğu doldurmak için yaptığınızı ve literatürde yer alan benzer çalışmalardan neyi, nasıl farklı yapacağınızı açıklayınız. Benzer çalışmalardan nasıl yararlandığınızı ve sizin çalışmanızın neleri hedeflediğini açıklayınız. Bu kısımda mutlaka bu şablonun sonunda belirtilen kurallara göre (Öncelikle proje rehberinde kendi branşınızda verilen örnek projedeki kurallara göre) kaynakça gösterimi yapınız. Alıntılarda intihal yapmayınız.</a:t>
            </a:r>
          </a:p>
          <a:p>
            <a:r>
              <a:rPr lang="tr-TR" dirty="0"/>
              <a:t>Bu bölümün sonunda, ayrıca, araştırma sorusunun (problemini) ne olduğu, nasıl ele alınacağı ve hipotezin ne olduğu kısaca belirtilir.</a:t>
            </a:r>
          </a:p>
        </p:txBody>
      </p:sp>
      <p:sp>
        <p:nvSpPr>
          <p:cNvPr id="4" name="Başlık 1">
            <a:extLst>
              <a:ext uri="{FF2B5EF4-FFF2-40B4-BE49-F238E27FC236}">
                <a16:creationId xmlns:a16="http://schemas.microsoft.com/office/drawing/2014/main" id="{C79DB12B-A1FB-2B4C-BEFE-D5A269F84749}"/>
              </a:ext>
            </a:extLst>
          </p:cNvPr>
          <p:cNvSpPr>
            <a:spLocks noGrp="1"/>
          </p:cNvSpPr>
          <p:nvPr>
            <p:ph type="title"/>
          </p:nvPr>
        </p:nvSpPr>
        <p:spPr>
          <a:xfrm>
            <a:off x="3635896" y="393849"/>
            <a:ext cx="3178696" cy="634082"/>
          </a:xfrm>
        </p:spPr>
        <p:txBody>
          <a:bodyPr>
            <a:normAutofit fontScale="90000"/>
          </a:bodyPr>
          <a:lstStyle/>
          <a:p>
            <a:pPr lvl="0"/>
            <a:r>
              <a:rPr lang="tr-TR" b="1" dirty="0"/>
              <a:t>GİRİŞ</a:t>
            </a:r>
            <a:endParaRPr lang="tr-TR" dirty="0"/>
          </a:p>
        </p:txBody>
      </p:sp>
      <p:pic>
        <p:nvPicPr>
          <p:cNvPr id="5" name="Resim 4">
            <a:extLst>
              <a:ext uri="{FF2B5EF4-FFF2-40B4-BE49-F238E27FC236}">
                <a16:creationId xmlns:a16="http://schemas.microsoft.com/office/drawing/2014/main" id="{A4194891-62E8-6948-B761-BCBF1FC8A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37026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1"/>
          <p:cNvSpPr txBox="1">
            <a:spLocks/>
          </p:cNvSpPr>
          <p:nvPr/>
        </p:nvSpPr>
        <p:spPr>
          <a:xfrm>
            <a:off x="1835696" y="252461"/>
            <a:ext cx="5760640" cy="15668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600" b="1" dirty="0">
                <a:solidFill>
                  <a:srgbClr val="C00000"/>
                </a:solidFill>
              </a:rPr>
              <a:t>ORBİTAL YAYINLARI</a:t>
            </a:r>
          </a:p>
          <a:p>
            <a:r>
              <a:rPr lang="tr-TR" sz="3600" b="1" dirty="0">
                <a:solidFill>
                  <a:srgbClr val="C00000"/>
                </a:solidFill>
              </a:rPr>
              <a:t>TÜBİTAK-2021</a:t>
            </a:r>
          </a:p>
        </p:txBody>
      </p:sp>
      <p:sp>
        <p:nvSpPr>
          <p:cNvPr id="5" name="Başlık 1">
            <a:extLst>
              <a:ext uri="{FF2B5EF4-FFF2-40B4-BE49-F238E27FC236}">
                <a16:creationId xmlns:a16="http://schemas.microsoft.com/office/drawing/2014/main" id="{B0D48B0B-23F5-4E43-A0CF-A24FBF923A95}"/>
              </a:ext>
            </a:extLst>
          </p:cNvPr>
          <p:cNvSpPr txBox="1">
            <a:spLocks/>
          </p:cNvSpPr>
          <p:nvPr/>
        </p:nvSpPr>
        <p:spPr>
          <a:xfrm>
            <a:off x="685800" y="2564904"/>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err="1"/>
              <a:t>Genel</a:t>
            </a:r>
            <a:r>
              <a:rPr lang="en-US" b="1" dirty="0"/>
              <a:t> </a:t>
            </a:r>
            <a:r>
              <a:rPr lang="en-US" b="1" dirty="0" err="1"/>
              <a:t>Bilgiler</a:t>
            </a:r>
            <a:endParaRPr lang="tr-TR" dirty="0"/>
          </a:p>
        </p:txBody>
      </p:sp>
      <p:pic>
        <p:nvPicPr>
          <p:cNvPr id="6" name="Resim 5">
            <a:extLst>
              <a:ext uri="{FF2B5EF4-FFF2-40B4-BE49-F238E27FC236}">
                <a16:creationId xmlns:a16="http://schemas.microsoft.com/office/drawing/2014/main" id="{CFA8FB80-6AA2-C245-BBD3-815EA1C67D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441859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07CCBF8-3227-FF4A-8CBF-267127DA9095}"/>
              </a:ext>
            </a:extLst>
          </p:cNvPr>
          <p:cNvSpPr>
            <a:spLocks noGrp="1"/>
          </p:cNvSpPr>
          <p:nvPr>
            <p:ph idx="1"/>
          </p:nvPr>
        </p:nvSpPr>
        <p:spPr>
          <a:xfrm>
            <a:off x="2038028" y="908720"/>
            <a:ext cx="6638428" cy="5688632"/>
          </a:xfrm>
        </p:spPr>
        <p:txBody>
          <a:bodyPr>
            <a:normAutofit fontScale="77500" lnSpcReduction="20000"/>
          </a:bodyPr>
          <a:lstStyle/>
          <a:p>
            <a:r>
              <a:rPr lang="tr-TR" dirty="0"/>
              <a:t>Araştırma yönteminin, veri toplama araçlarının, deney ve gözlem düzeneklerinin ve verilerin analiz yönteminin verildiği bölümdür. Bu bölümde aşağıdaki kısımlara ve alt başlıklara yer verilir:</a:t>
            </a:r>
          </a:p>
          <a:p>
            <a:pPr lvl="1"/>
            <a:r>
              <a:rPr lang="tr-TR" dirty="0"/>
              <a:t>Çalışmanın metodu veya araştırma deseni,</a:t>
            </a:r>
            <a:endParaRPr lang="tr-TR" sz="3600" dirty="0"/>
          </a:p>
          <a:p>
            <a:pPr lvl="1"/>
            <a:r>
              <a:rPr lang="tr-TR" dirty="0"/>
              <a:t>Çalışma grubunuz, evreniniz, örnekleminiz (çalışmanızda kişilerden veri toplamışsanız), çalışma sahanız, yeriniz ve bunların özellikleri,</a:t>
            </a:r>
            <a:endParaRPr lang="tr-TR" sz="3600" dirty="0"/>
          </a:p>
          <a:p>
            <a:pPr lvl="1"/>
            <a:r>
              <a:rPr lang="tr-TR" dirty="0"/>
              <a:t>Veri toplama araçlarınızın neler olduğu, onları siz geliştirdiyseniz bunu nasıl yaptığınız ve veri toplama süreciniz,</a:t>
            </a:r>
            <a:endParaRPr lang="tr-TR" sz="3600" dirty="0"/>
          </a:p>
          <a:p>
            <a:pPr lvl="1"/>
            <a:r>
              <a:rPr lang="tr-TR" dirty="0"/>
              <a:t>Gözlemlerinizi, saha çalışmalarınızı ve bunları nasıl gerçekleştirdiğiniz, verileri nasıl analiz ettiğiniz ve bunun için hangi araç ya da yazılımları kullandığınız,</a:t>
            </a:r>
            <a:endParaRPr lang="tr-TR" sz="3600" dirty="0"/>
          </a:p>
          <a:p>
            <a:pPr lvl="1"/>
            <a:r>
              <a:rPr lang="tr-TR" dirty="0"/>
              <a:t>Deney düzenekleri, malzemeleri ve deneysel süreçleri (deneysel bir çalışma ise)</a:t>
            </a:r>
            <a:endParaRPr lang="tr-TR" sz="3600" dirty="0"/>
          </a:p>
          <a:p>
            <a:endParaRPr lang="tr-TR" dirty="0"/>
          </a:p>
        </p:txBody>
      </p:sp>
      <p:sp>
        <p:nvSpPr>
          <p:cNvPr id="4" name="Başlık 1">
            <a:extLst>
              <a:ext uri="{FF2B5EF4-FFF2-40B4-BE49-F238E27FC236}">
                <a16:creationId xmlns:a16="http://schemas.microsoft.com/office/drawing/2014/main" id="{1B74389D-D7EF-184E-B991-7705DFA7CA9C}"/>
              </a:ext>
            </a:extLst>
          </p:cNvPr>
          <p:cNvSpPr>
            <a:spLocks noGrp="1"/>
          </p:cNvSpPr>
          <p:nvPr>
            <p:ph type="title"/>
          </p:nvPr>
        </p:nvSpPr>
        <p:spPr>
          <a:xfrm>
            <a:off x="2915816" y="260648"/>
            <a:ext cx="5122912" cy="490066"/>
          </a:xfrm>
        </p:spPr>
        <p:txBody>
          <a:bodyPr>
            <a:normAutofit fontScale="90000"/>
          </a:bodyPr>
          <a:lstStyle/>
          <a:p>
            <a:pPr lvl="0"/>
            <a:r>
              <a:rPr lang="tr-TR" b="1" dirty="0"/>
              <a:t>YÖNTEM</a:t>
            </a:r>
            <a:endParaRPr lang="tr-TR" dirty="0"/>
          </a:p>
        </p:txBody>
      </p:sp>
      <p:pic>
        <p:nvPicPr>
          <p:cNvPr id="5" name="Resim 4">
            <a:extLst>
              <a:ext uri="{FF2B5EF4-FFF2-40B4-BE49-F238E27FC236}">
                <a16:creationId xmlns:a16="http://schemas.microsoft.com/office/drawing/2014/main" id="{019E8E7A-1D4C-FF44-9015-6E930BE034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113037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CBF2B3-5E63-6449-9623-EDBE90194684}"/>
              </a:ext>
            </a:extLst>
          </p:cNvPr>
          <p:cNvSpPr>
            <a:spLocks noGrp="1"/>
          </p:cNvSpPr>
          <p:nvPr>
            <p:ph idx="1"/>
          </p:nvPr>
        </p:nvSpPr>
        <p:spPr>
          <a:xfrm>
            <a:off x="2195736" y="1052736"/>
            <a:ext cx="6624736" cy="5328592"/>
          </a:xfrm>
        </p:spPr>
        <p:txBody>
          <a:bodyPr>
            <a:normAutofit fontScale="85000" lnSpcReduction="20000"/>
          </a:bodyPr>
          <a:lstStyle/>
          <a:p>
            <a:r>
              <a:rPr lang="tr-TR" dirty="0"/>
              <a:t>Bu bölümde aşağıdaki bilgilere yer verilmelidir.</a:t>
            </a:r>
          </a:p>
          <a:p>
            <a:r>
              <a:rPr lang="tr-TR" sz="800" dirty="0"/>
              <a:t> </a:t>
            </a:r>
            <a:endParaRPr lang="tr-TR" sz="4000" dirty="0"/>
          </a:p>
          <a:p>
            <a:pPr lvl="1"/>
            <a:r>
              <a:rPr lang="tr-TR" dirty="0"/>
              <a:t>Çalışmada toplanan veriler ve verilere ait analiz sonuçları verilir.</a:t>
            </a:r>
            <a:endParaRPr lang="tr-TR" sz="3600" dirty="0"/>
          </a:p>
          <a:p>
            <a:pPr lvl="1"/>
            <a:r>
              <a:rPr lang="tr-TR" dirty="0"/>
              <a:t>Sonuçlar verilirken bulguların amaçlara uygunluğuna dikkat edilmelidir.</a:t>
            </a:r>
            <a:endParaRPr lang="tr-TR" sz="3600" dirty="0"/>
          </a:p>
          <a:p>
            <a:pPr lvl="1"/>
            <a:r>
              <a:rPr lang="tr-TR" dirty="0"/>
              <a:t>Araştırma bulguları tablo, şekil, resim, çizelge gibi araçlarla yorum yapmadan sunulur. Tablo, şekil, resim, çizelge gibi görsellere mutlaka numara ve açıklama verilmelidir. Ayrıca görsellere metin içerisinde mutlaka atıfta bulunulmalıdır. Metin içerisinde görsellere yapılan atıflarda “aşağıdaki, yandaki, yukarıdaki vb.” ifadelerden </a:t>
            </a:r>
            <a:r>
              <a:rPr lang="tr-TR" b="1" u="sng" dirty="0"/>
              <a:t>kaçınılmalıdır.</a:t>
            </a:r>
            <a:r>
              <a:rPr lang="tr-TR" b="1" dirty="0"/>
              <a:t> </a:t>
            </a:r>
            <a:r>
              <a:rPr lang="tr-TR" dirty="0"/>
              <a:t>Bunun yerine “Tablo 2’de görüldüğü gibi…” ifadeler kullanılmalıdır (bkz. proje örnekleri).</a:t>
            </a:r>
            <a:endParaRPr lang="tr-TR" sz="3600" dirty="0"/>
          </a:p>
          <a:p>
            <a:endParaRPr lang="tr-TR" dirty="0"/>
          </a:p>
        </p:txBody>
      </p:sp>
      <p:sp>
        <p:nvSpPr>
          <p:cNvPr id="4" name="Başlık 1">
            <a:extLst>
              <a:ext uri="{FF2B5EF4-FFF2-40B4-BE49-F238E27FC236}">
                <a16:creationId xmlns:a16="http://schemas.microsoft.com/office/drawing/2014/main" id="{68B2A54C-E7C8-6E4E-A7D9-7A66FCD03CF5}"/>
              </a:ext>
            </a:extLst>
          </p:cNvPr>
          <p:cNvSpPr>
            <a:spLocks noGrp="1"/>
          </p:cNvSpPr>
          <p:nvPr>
            <p:ph type="title"/>
          </p:nvPr>
        </p:nvSpPr>
        <p:spPr>
          <a:xfrm>
            <a:off x="3275856" y="260648"/>
            <a:ext cx="4258816" cy="634082"/>
          </a:xfrm>
        </p:spPr>
        <p:txBody>
          <a:bodyPr>
            <a:normAutofit fontScale="90000"/>
          </a:bodyPr>
          <a:lstStyle/>
          <a:p>
            <a:pPr lvl="0"/>
            <a:r>
              <a:rPr lang="tr-TR" b="1" dirty="0"/>
              <a:t>BULGULAR</a:t>
            </a:r>
            <a:endParaRPr lang="tr-TR" dirty="0"/>
          </a:p>
        </p:txBody>
      </p:sp>
      <p:pic>
        <p:nvPicPr>
          <p:cNvPr id="5" name="Resim 4">
            <a:extLst>
              <a:ext uri="{FF2B5EF4-FFF2-40B4-BE49-F238E27FC236}">
                <a16:creationId xmlns:a16="http://schemas.microsoft.com/office/drawing/2014/main" id="{1BC7807F-9AD5-4543-9950-C00F6E243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1393919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a:extLst>
              <a:ext uri="{FF2B5EF4-FFF2-40B4-BE49-F238E27FC236}">
                <a16:creationId xmlns:a16="http://schemas.microsoft.com/office/drawing/2014/main" id="{40960D5B-0D17-494C-9D42-D144A3E8435F}"/>
              </a:ext>
            </a:extLst>
          </p:cNvPr>
          <p:cNvSpPr>
            <a:spLocks noGrp="1"/>
          </p:cNvSpPr>
          <p:nvPr>
            <p:ph idx="1"/>
          </p:nvPr>
        </p:nvSpPr>
        <p:spPr>
          <a:xfrm>
            <a:off x="2195736" y="548680"/>
            <a:ext cx="6491064" cy="5577483"/>
          </a:xfrm>
        </p:spPr>
        <p:txBody>
          <a:bodyPr>
            <a:normAutofit fontScale="85000" lnSpcReduction="10000"/>
          </a:bodyPr>
          <a:lstStyle/>
          <a:p>
            <a:pPr marL="0" lvl="0" indent="0" algn="ctr">
              <a:buNone/>
            </a:pPr>
            <a:r>
              <a:rPr lang="tr-TR" b="1" dirty="0"/>
              <a:t>SONUÇ VE TARTIŞMA</a:t>
            </a:r>
          </a:p>
          <a:p>
            <a:pPr marL="0" lvl="0" indent="0">
              <a:buNone/>
            </a:pPr>
            <a:endParaRPr lang="tr-TR" b="1" dirty="0"/>
          </a:p>
          <a:p>
            <a:r>
              <a:rPr lang="tr-TR" dirty="0"/>
              <a:t>Proje raporunun en önemli kısımlarından birisi bu bölümdür. Bu bölümde proje çalışması ile elde edilen bulgular araştırma sorusuna veya problemine uygun olarak yorumlanır. Sonuçlar, sayısal değerler ve/veya sözlü olarak ifade edilir. Sonuçları tartışırken kaynak araştırmasında yer alan benzeri çalışmalarla karşılaştırmalar yapılır. Sonuçlarınızı olumsuz yönde etkileyen etkenler varsa bu bölümde açıklanır (bkz. proje örnekleri).</a:t>
            </a:r>
            <a:br>
              <a:rPr lang="tr-TR" dirty="0"/>
            </a:br>
            <a:endParaRPr lang="tr-TR" dirty="0"/>
          </a:p>
        </p:txBody>
      </p:sp>
      <p:pic>
        <p:nvPicPr>
          <p:cNvPr id="4" name="Resim 3">
            <a:extLst>
              <a:ext uri="{FF2B5EF4-FFF2-40B4-BE49-F238E27FC236}">
                <a16:creationId xmlns:a16="http://schemas.microsoft.com/office/drawing/2014/main" id="{B6CFE9EF-7F66-384E-A101-6F90D8687E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869690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387B6B-61D3-7D40-A07D-5C270F0E815F}"/>
              </a:ext>
            </a:extLst>
          </p:cNvPr>
          <p:cNvSpPr>
            <a:spLocks noGrp="1"/>
          </p:cNvSpPr>
          <p:nvPr>
            <p:ph idx="1"/>
          </p:nvPr>
        </p:nvSpPr>
        <p:spPr>
          <a:xfrm>
            <a:off x="2038028" y="1600200"/>
            <a:ext cx="6648772" cy="4525963"/>
          </a:xfrm>
        </p:spPr>
        <p:txBody>
          <a:bodyPr/>
          <a:lstStyle/>
          <a:p>
            <a:pPr marL="0" lvl="0" indent="0" algn="ctr">
              <a:buNone/>
            </a:pPr>
            <a:r>
              <a:rPr lang="tr-TR" b="1" dirty="0"/>
              <a:t>ÖNERİLER</a:t>
            </a:r>
          </a:p>
          <a:p>
            <a:r>
              <a:rPr lang="tr-TR" dirty="0"/>
              <a:t>Bu bölümde benzer çalışmalar yapacak olanlara yol göstermesi bakımından öneriler varsa belirtilir (bkz. proje örnekleri).</a:t>
            </a:r>
          </a:p>
          <a:p>
            <a:endParaRPr lang="tr-TR" dirty="0"/>
          </a:p>
        </p:txBody>
      </p:sp>
      <p:pic>
        <p:nvPicPr>
          <p:cNvPr id="4" name="Resim 3">
            <a:extLst>
              <a:ext uri="{FF2B5EF4-FFF2-40B4-BE49-F238E27FC236}">
                <a16:creationId xmlns:a16="http://schemas.microsoft.com/office/drawing/2014/main" id="{C82531D6-AE5E-4040-8EA4-5782839032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203554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A771776-98E6-F447-85CD-456A826196D2}"/>
              </a:ext>
            </a:extLst>
          </p:cNvPr>
          <p:cNvSpPr>
            <a:spLocks noGrp="1"/>
          </p:cNvSpPr>
          <p:nvPr>
            <p:ph idx="1"/>
          </p:nvPr>
        </p:nvSpPr>
        <p:spPr>
          <a:xfrm>
            <a:off x="2038028" y="620688"/>
            <a:ext cx="6648772" cy="5505475"/>
          </a:xfrm>
        </p:spPr>
        <p:txBody>
          <a:bodyPr/>
          <a:lstStyle/>
          <a:p>
            <a:pPr marL="0" lvl="0" indent="0" algn="ctr">
              <a:buNone/>
            </a:pPr>
            <a:r>
              <a:rPr lang="tr-TR" b="1" dirty="0"/>
              <a:t>KAYNAKLAR</a:t>
            </a:r>
          </a:p>
          <a:p>
            <a:r>
              <a:rPr lang="tr-TR" dirty="0"/>
              <a:t>Bu bölümde, proje sürecinde yararlanılan ve proje raporu içerisinde atıf yapılan tüm kaynaklar listelenir.</a:t>
            </a:r>
          </a:p>
          <a:p>
            <a:r>
              <a:rPr lang="tr-TR" dirty="0"/>
              <a:t>Kaynaklar APA yazım kuralları ve kaynak gösterme biçimine göre listelenir.</a:t>
            </a:r>
          </a:p>
          <a:p>
            <a:r>
              <a:rPr lang="tr-TR" b="1" dirty="0"/>
              <a:t>Kaynak yazımı ile ilgili kurallar ilerleyen bölümde verilmiştir.</a:t>
            </a:r>
          </a:p>
          <a:p>
            <a:endParaRPr lang="tr-TR" dirty="0"/>
          </a:p>
        </p:txBody>
      </p:sp>
      <p:pic>
        <p:nvPicPr>
          <p:cNvPr id="4" name="Resim 3">
            <a:extLst>
              <a:ext uri="{FF2B5EF4-FFF2-40B4-BE49-F238E27FC236}">
                <a16:creationId xmlns:a16="http://schemas.microsoft.com/office/drawing/2014/main" id="{F72DF239-19A5-DD48-8670-86BA322097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474391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65D2B0A0-39F3-EC44-BFA1-3796FA3CD5B0}"/>
              </a:ext>
            </a:extLst>
          </p:cNvPr>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a:t>TUBİTAK PROJE PÜF NOKTALARI</a:t>
            </a:r>
            <a:endParaRPr lang="tr-TR" dirty="0"/>
          </a:p>
        </p:txBody>
      </p:sp>
      <p:pic>
        <p:nvPicPr>
          <p:cNvPr id="4" name="Resim 3">
            <a:extLst>
              <a:ext uri="{FF2B5EF4-FFF2-40B4-BE49-F238E27FC236}">
                <a16:creationId xmlns:a16="http://schemas.microsoft.com/office/drawing/2014/main" id="{2BADA418-A0DC-7B4E-AEFC-F533819E4D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966507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08842E50-4376-2242-A48B-01A38D4C8084}"/>
              </a:ext>
            </a:extLst>
          </p:cNvPr>
          <p:cNvSpPr>
            <a:spLocks noGrp="1"/>
          </p:cNvSpPr>
          <p:nvPr>
            <p:ph type="title"/>
          </p:nvPr>
        </p:nvSpPr>
        <p:spPr>
          <a:xfrm>
            <a:off x="2195736" y="274637"/>
            <a:ext cx="6491064" cy="1544687"/>
          </a:xfrm>
        </p:spPr>
        <p:txBody>
          <a:bodyPr>
            <a:normAutofit/>
          </a:bodyPr>
          <a:lstStyle/>
          <a:p>
            <a:r>
              <a:rPr lang="tr-TR" dirty="0">
                <a:solidFill>
                  <a:srgbClr val="FF0000"/>
                </a:solidFill>
              </a:rPr>
              <a:t>KONUYU MUTLAKA ÖĞRENCİYE BULDURUN</a:t>
            </a:r>
          </a:p>
        </p:txBody>
      </p:sp>
      <p:sp>
        <p:nvSpPr>
          <p:cNvPr id="4" name="İçerik Yer Tutucusu 2">
            <a:extLst>
              <a:ext uri="{FF2B5EF4-FFF2-40B4-BE49-F238E27FC236}">
                <a16:creationId xmlns:a16="http://schemas.microsoft.com/office/drawing/2014/main" id="{5BDD0FC2-673C-6149-B608-A22141FCC259}"/>
              </a:ext>
            </a:extLst>
          </p:cNvPr>
          <p:cNvSpPr>
            <a:spLocks noGrp="1"/>
          </p:cNvSpPr>
          <p:nvPr>
            <p:ph idx="1"/>
          </p:nvPr>
        </p:nvSpPr>
        <p:spPr>
          <a:xfrm>
            <a:off x="539552" y="2492896"/>
            <a:ext cx="8147248" cy="3960439"/>
          </a:xfrm>
        </p:spPr>
        <p:txBody>
          <a:bodyPr>
            <a:normAutofit fontScale="92500" lnSpcReduction="10000"/>
          </a:bodyPr>
          <a:lstStyle/>
          <a:p>
            <a:r>
              <a:rPr lang="tr-TR" dirty="0"/>
              <a:t>KONUYU BELKİ SİZ DE BULABİLİRSİNİZ AMA ÖĞRENCİ KENDİ BULDUĞUNU SANMALI. </a:t>
            </a:r>
          </a:p>
          <a:p>
            <a:r>
              <a:rPr lang="tr-TR" dirty="0"/>
              <a:t>BUNUN İÇİN NE YAPABİLİRİZ?</a:t>
            </a:r>
          </a:p>
          <a:p>
            <a:pPr lvl="1"/>
            <a:r>
              <a:rPr lang="tr-TR" dirty="0"/>
              <a:t>önce bulduğunuz konuda sohbete başlayın </a:t>
            </a:r>
          </a:p>
          <a:p>
            <a:pPr lvl="1"/>
            <a:r>
              <a:rPr lang="tr-TR" dirty="0"/>
              <a:t>örneğin misafirlik ritüelleri çalışmayı düşündüyseniz biraz küçüklüğünüzdeki hayattan gelen misafirlerden </a:t>
            </a:r>
            <a:r>
              <a:rPr lang="tr-TR" dirty="0" err="1"/>
              <a:t>felan</a:t>
            </a:r>
            <a:r>
              <a:rPr lang="tr-TR" dirty="0"/>
              <a:t> söz açıp öğrencinin de bu konuda konuşmasını sağlayın sonra da ‘’ne kadar doğru bunu mu çalışsan acaba ‘’ diyerek konuyu birlikte bulmuş OLURSUNUZ. </a:t>
            </a:r>
          </a:p>
          <a:p>
            <a:endParaRPr lang="tr-TR" dirty="0"/>
          </a:p>
        </p:txBody>
      </p:sp>
      <p:pic>
        <p:nvPicPr>
          <p:cNvPr id="5" name="Resim 4">
            <a:extLst>
              <a:ext uri="{FF2B5EF4-FFF2-40B4-BE49-F238E27FC236}">
                <a16:creationId xmlns:a16="http://schemas.microsoft.com/office/drawing/2014/main" id="{81DCB7E7-E364-3E46-AC36-216B5C759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149578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2BF4029-518E-FC44-B185-EBAAC0B70141}"/>
              </a:ext>
            </a:extLst>
          </p:cNvPr>
          <p:cNvSpPr>
            <a:spLocks noGrp="1"/>
          </p:cNvSpPr>
          <p:nvPr>
            <p:ph idx="1"/>
          </p:nvPr>
        </p:nvSpPr>
        <p:spPr>
          <a:xfrm>
            <a:off x="457200" y="1600200"/>
            <a:ext cx="8229600" cy="4525963"/>
          </a:xfrm>
        </p:spPr>
        <p:txBody>
          <a:bodyPr>
            <a:normAutofit/>
          </a:bodyPr>
          <a:lstStyle/>
          <a:p>
            <a:r>
              <a:rPr lang="tr-TR" dirty="0"/>
              <a:t>önce bulduğunuz konuda sohbete başlayın </a:t>
            </a:r>
          </a:p>
          <a:p>
            <a:r>
              <a:rPr lang="tr-TR" dirty="0"/>
              <a:t>örneğin misafirlik ritüelleri çalışmayı düşündüyseniz biraz küçüklüğünüzdeki hayattan gelen misafirlerden </a:t>
            </a:r>
            <a:r>
              <a:rPr lang="tr-TR" dirty="0" err="1"/>
              <a:t>felan</a:t>
            </a:r>
            <a:r>
              <a:rPr lang="tr-TR" dirty="0"/>
              <a:t> söz açıp öğrencinin de bu konuda konuşmasını sağlayın sonra da ‘’ne kadar doğru bunu mu çalışsan acaba ‘’ diyerek konuyu birlikte bulmuş OLURSUNUZ. </a:t>
            </a:r>
          </a:p>
          <a:p>
            <a:endParaRPr lang="tr-TR" dirty="0"/>
          </a:p>
        </p:txBody>
      </p:sp>
      <p:pic>
        <p:nvPicPr>
          <p:cNvPr id="4" name="Resim 3">
            <a:extLst>
              <a:ext uri="{FF2B5EF4-FFF2-40B4-BE49-F238E27FC236}">
                <a16:creationId xmlns:a16="http://schemas.microsoft.com/office/drawing/2014/main" id="{7CDC8F39-0AB5-244F-96B5-B7A297FE17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405217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58EA0FC8-DB89-6C48-9AB4-52E95748B24C}"/>
              </a:ext>
            </a:extLst>
          </p:cNvPr>
          <p:cNvSpPr>
            <a:spLocks noGrp="1"/>
          </p:cNvSpPr>
          <p:nvPr>
            <p:ph type="title"/>
          </p:nvPr>
        </p:nvSpPr>
        <p:spPr>
          <a:xfrm>
            <a:off x="2195736" y="274638"/>
            <a:ext cx="6491064" cy="1990724"/>
          </a:xfrm>
        </p:spPr>
        <p:txBody>
          <a:bodyPr>
            <a:normAutofit/>
          </a:bodyPr>
          <a:lstStyle/>
          <a:p>
            <a:r>
              <a:rPr lang="tr-TR" dirty="0"/>
              <a:t>KONU MUTLAKA ÇOCUĞUN İLGİSİNİ ÇEKMELİ</a:t>
            </a:r>
          </a:p>
        </p:txBody>
      </p:sp>
      <p:sp>
        <p:nvSpPr>
          <p:cNvPr id="4" name="İçerik Yer Tutucusu 2">
            <a:extLst>
              <a:ext uri="{FF2B5EF4-FFF2-40B4-BE49-F238E27FC236}">
                <a16:creationId xmlns:a16="http://schemas.microsoft.com/office/drawing/2014/main" id="{81056409-BB8F-CC44-93DC-F886BF43025F}"/>
              </a:ext>
            </a:extLst>
          </p:cNvPr>
          <p:cNvSpPr>
            <a:spLocks noGrp="1"/>
          </p:cNvSpPr>
          <p:nvPr>
            <p:ph idx="1"/>
          </p:nvPr>
        </p:nvSpPr>
        <p:spPr>
          <a:xfrm>
            <a:off x="457200" y="3597276"/>
            <a:ext cx="8229600" cy="1990725"/>
          </a:xfrm>
        </p:spPr>
        <p:txBody>
          <a:bodyPr/>
          <a:lstStyle/>
          <a:p>
            <a:r>
              <a:rPr lang="tr-TR" dirty="0"/>
              <a:t>KONU ÇOCUĞUN İLGİSİNİ ÇEKMEZSE ÖĞRENCİ ÇALIŞMAZ</a:t>
            </a:r>
          </a:p>
        </p:txBody>
      </p:sp>
      <p:pic>
        <p:nvPicPr>
          <p:cNvPr id="6" name="Resim 5">
            <a:extLst>
              <a:ext uri="{FF2B5EF4-FFF2-40B4-BE49-F238E27FC236}">
                <a16:creationId xmlns:a16="http://schemas.microsoft.com/office/drawing/2014/main" id="{E26E4C3E-7AA8-EF43-934E-EDE6DA28C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545057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1669C920-4406-824A-8569-56B2D11E893F}"/>
              </a:ext>
            </a:extLst>
          </p:cNvPr>
          <p:cNvSpPr>
            <a:spLocks noGrp="1"/>
          </p:cNvSpPr>
          <p:nvPr>
            <p:ph type="title"/>
          </p:nvPr>
        </p:nvSpPr>
        <p:spPr>
          <a:xfrm>
            <a:off x="2038028" y="274638"/>
            <a:ext cx="6648772" cy="1858218"/>
          </a:xfrm>
        </p:spPr>
        <p:txBody>
          <a:bodyPr>
            <a:normAutofit/>
          </a:bodyPr>
          <a:lstStyle/>
          <a:p>
            <a:r>
              <a:rPr lang="tr-TR" dirty="0"/>
              <a:t>ÖĞRENCİNİN KONUYA YETENEĞİ OLMALI</a:t>
            </a:r>
          </a:p>
        </p:txBody>
      </p:sp>
      <p:sp>
        <p:nvSpPr>
          <p:cNvPr id="4" name="İçerik Yer Tutucusu 2">
            <a:extLst>
              <a:ext uri="{FF2B5EF4-FFF2-40B4-BE49-F238E27FC236}">
                <a16:creationId xmlns:a16="http://schemas.microsoft.com/office/drawing/2014/main" id="{D52D5644-979C-DF41-9FE4-0FB2B273E8AC}"/>
              </a:ext>
            </a:extLst>
          </p:cNvPr>
          <p:cNvSpPr>
            <a:spLocks noGrp="1"/>
          </p:cNvSpPr>
          <p:nvPr>
            <p:ph idx="1"/>
          </p:nvPr>
        </p:nvSpPr>
        <p:spPr>
          <a:xfrm>
            <a:off x="457200" y="2317205"/>
            <a:ext cx="8229600" cy="3560068"/>
          </a:xfrm>
        </p:spPr>
        <p:txBody>
          <a:bodyPr/>
          <a:lstStyle/>
          <a:p>
            <a:r>
              <a:rPr lang="tr-TR" dirty="0"/>
              <a:t>öğrencinin konuya yeteneği yoksa proje başarılı olamaz</a:t>
            </a:r>
          </a:p>
          <a:p>
            <a:r>
              <a:rPr lang="tr-TR" dirty="0"/>
              <a:t>yani çocukta matematik ile ilgili bir ilgi ve yetenek yoksa jürinin önünde yetersiz kalır. çünkü sadece hazırlanan konuyla ilgili soru gelmez. alandan da yoklama olur.</a:t>
            </a:r>
          </a:p>
        </p:txBody>
      </p:sp>
      <p:pic>
        <p:nvPicPr>
          <p:cNvPr id="5" name="Resim 4">
            <a:extLst>
              <a:ext uri="{FF2B5EF4-FFF2-40B4-BE49-F238E27FC236}">
                <a16:creationId xmlns:a16="http://schemas.microsoft.com/office/drawing/2014/main" id="{B9B15BEA-E8DD-7949-851F-8D4F55413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093833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07704" y="252462"/>
            <a:ext cx="6912768" cy="1143000"/>
          </a:xfrm>
        </p:spPr>
        <p:txBody>
          <a:bodyPr>
            <a:noAutofit/>
          </a:bodyPr>
          <a:lstStyle/>
          <a:p>
            <a:pPr algn="l"/>
            <a:r>
              <a:rPr lang="tr-TR" sz="3600" b="1" dirty="0"/>
              <a:t>TÜBİTAK </a:t>
            </a:r>
            <a:r>
              <a:rPr lang="tr-TR" sz="3600" b="1"/>
              <a:t>Lise Öğrencileri </a:t>
            </a:r>
            <a:r>
              <a:rPr lang="tr-TR" sz="3600" b="1" dirty="0"/>
              <a:t>Araştırma Projeleri Yarışması</a:t>
            </a:r>
          </a:p>
        </p:txBody>
      </p:sp>
      <p:sp>
        <p:nvSpPr>
          <p:cNvPr id="3" name="İçerik Yer Tutucusu 2"/>
          <p:cNvSpPr>
            <a:spLocks noGrp="1"/>
          </p:cNvSpPr>
          <p:nvPr>
            <p:ph idx="1"/>
          </p:nvPr>
        </p:nvSpPr>
        <p:spPr>
          <a:xfrm>
            <a:off x="462739" y="2636912"/>
            <a:ext cx="5626968" cy="3384376"/>
          </a:xfrm>
        </p:spPr>
        <p:txBody>
          <a:bodyPr>
            <a:normAutofit fontScale="92500" lnSpcReduction="10000"/>
          </a:bodyPr>
          <a:lstStyle/>
          <a:p>
            <a:pPr marL="0" indent="0" algn="just">
              <a:buNone/>
            </a:pPr>
            <a:r>
              <a:rPr lang="tr-TR" dirty="0"/>
              <a:t>TÜBİTAK-Bilim İnsanı Destek </a:t>
            </a:r>
            <a:r>
              <a:rPr lang="tr-TR"/>
              <a:t>Programları Başkanlığınca </a:t>
            </a:r>
            <a:r>
              <a:rPr lang="tr-TR" dirty="0"/>
              <a:t>(</a:t>
            </a:r>
            <a:r>
              <a:rPr lang="tr-TR" dirty="0" err="1"/>
              <a:t>bideb</a:t>
            </a:r>
            <a:r>
              <a:rPr lang="tr-TR" dirty="0"/>
              <a:t>) </a:t>
            </a:r>
            <a:r>
              <a:rPr lang="tr-TR"/>
              <a:t>lise öğrencilerini </a:t>
            </a:r>
            <a:r>
              <a:rPr lang="tr-TR" dirty="0"/>
              <a:t>temel, sosyal ve uygulamalı bilim alanlarında çalışmalar yapmaya teşvik etmek, çalışmalarını yönlendirmek ve mevcut bilimsel çalışmalarının gelişimine </a:t>
            </a:r>
            <a:r>
              <a:rPr lang="tr-TR"/>
              <a:t>katkı sağlamaktır</a:t>
            </a:r>
            <a:r>
              <a:rPr lang="tr-TR" dirty="0"/>
              <a:t>.</a:t>
            </a:r>
          </a:p>
        </p:txBody>
      </p:sp>
      <p:pic>
        <p:nvPicPr>
          <p:cNvPr id="4" name="Picture 2" descr="tübitak transparent logo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204864"/>
            <a:ext cx="2143125"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Beşgen 4"/>
          <p:cNvSpPr/>
          <p:nvPr/>
        </p:nvSpPr>
        <p:spPr>
          <a:xfrm>
            <a:off x="467544" y="1819325"/>
            <a:ext cx="1872208" cy="576064"/>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dirty="0"/>
              <a:t>AMACI</a:t>
            </a:r>
          </a:p>
        </p:txBody>
      </p:sp>
      <p:pic>
        <p:nvPicPr>
          <p:cNvPr id="7" name="Resim 6">
            <a:extLst>
              <a:ext uri="{FF2B5EF4-FFF2-40B4-BE49-F238E27FC236}">
                <a16:creationId xmlns:a16="http://schemas.microsoft.com/office/drawing/2014/main" id="{3281948A-D9E4-D943-B86C-84A14D0BF4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533874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6091E463-6D85-C742-B261-230EA9A7D8A0}"/>
              </a:ext>
            </a:extLst>
          </p:cNvPr>
          <p:cNvSpPr>
            <a:spLocks noGrp="1"/>
          </p:cNvSpPr>
          <p:nvPr>
            <p:ph type="title"/>
          </p:nvPr>
        </p:nvSpPr>
        <p:spPr>
          <a:xfrm>
            <a:off x="2038028" y="274638"/>
            <a:ext cx="6648772" cy="1990724"/>
          </a:xfrm>
        </p:spPr>
        <p:txBody>
          <a:bodyPr>
            <a:normAutofit fontScale="90000"/>
          </a:bodyPr>
          <a:lstStyle/>
          <a:p>
            <a:r>
              <a:rPr lang="tr-TR" dirty="0"/>
              <a:t>ÖĞRENCİ PROJE İLE İLGİLİ ÖN BİLİ VE KAZANIMLARI EDİNMELİ</a:t>
            </a:r>
          </a:p>
        </p:txBody>
      </p:sp>
      <p:sp>
        <p:nvSpPr>
          <p:cNvPr id="4" name="İçerik Yer Tutucusu 2">
            <a:extLst>
              <a:ext uri="{FF2B5EF4-FFF2-40B4-BE49-F238E27FC236}">
                <a16:creationId xmlns:a16="http://schemas.microsoft.com/office/drawing/2014/main" id="{435491AB-CF25-E143-9587-94BE58B62D35}"/>
              </a:ext>
            </a:extLst>
          </p:cNvPr>
          <p:cNvSpPr>
            <a:spLocks noGrp="1"/>
          </p:cNvSpPr>
          <p:nvPr>
            <p:ph idx="1"/>
          </p:nvPr>
        </p:nvSpPr>
        <p:spPr>
          <a:xfrm>
            <a:off x="642392" y="3180755"/>
            <a:ext cx="7859216" cy="1828800"/>
          </a:xfrm>
        </p:spPr>
        <p:txBody>
          <a:bodyPr/>
          <a:lstStyle/>
          <a:p>
            <a:r>
              <a:rPr lang="tr-TR" dirty="0"/>
              <a:t>ÖN BİLGİSİ OLAN BİR ÖĞRENCİ OLMALI YADA ALABİLECEK BİRİ OLMALI.</a:t>
            </a:r>
          </a:p>
        </p:txBody>
      </p:sp>
      <p:pic>
        <p:nvPicPr>
          <p:cNvPr id="5" name="Resim 4">
            <a:extLst>
              <a:ext uri="{FF2B5EF4-FFF2-40B4-BE49-F238E27FC236}">
                <a16:creationId xmlns:a16="http://schemas.microsoft.com/office/drawing/2014/main" id="{2CCBADBB-3878-8A45-B95E-3DF6B2372E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735832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498297CB-BBE9-2349-BF43-7C5D38001A6F}"/>
              </a:ext>
            </a:extLst>
          </p:cNvPr>
          <p:cNvSpPr>
            <a:spLocks noGrp="1"/>
          </p:cNvSpPr>
          <p:nvPr>
            <p:ph type="title"/>
          </p:nvPr>
        </p:nvSpPr>
        <p:spPr>
          <a:xfrm>
            <a:off x="1907704" y="274637"/>
            <a:ext cx="6779096" cy="1544687"/>
          </a:xfrm>
        </p:spPr>
        <p:txBody>
          <a:bodyPr>
            <a:normAutofit/>
          </a:bodyPr>
          <a:lstStyle/>
          <a:p>
            <a:pPr algn="ctr"/>
            <a:r>
              <a:rPr lang="tr-TR" dirty="0"/>
              <a:t>PROJEDE İKİ ÖĞRENCİ SEÇMEK AVANTAJLI OLABİLİR</a:t>
            </a:r>
          </a:p>
        </p:txBody>
      </p:sp>
      <p:sp>
        <p:nvSpPr>
          <p:cNvPr id="4" name="İçerik Yer Tutucusu 2">
            <a:extLst>
              <a:ext uri="{FF2B5EF4-FFF2-40B4-BE49-F238E27FC236}">
                <a16:creationId xmlns:a16="http://schemas.microsoft.com/office/drawing/2014/main" id="{7637BEA3-ADCC-EA41-A675-4881F6222303}"/>
              </a:ext>
            </a:extLst>
          </p:cNvPr>
          <p:cNvSpPr>
            <a:spLocks noGrp="1"/>
          </p:cNvSpPr>
          <p:nvPr>
            <p:ph idx="1"/>
          </p:nvPr>
        </p:nvSpPr>
        <p:spPr>
          <a:xfrm>
            <a:off x="457200" y="2924944"/>
            <a:ext cx="8229600" cy="1828800"/>
          </a:xfrm>
        </p:spPr>
        <p:txBody>
          <a:bodyPr/>
          <a:lstStyle/>
          <a:p>
            <a:r>
              <a:rPr lang="tr-TR" dirty="0"/>
              <a:t>BİR ÖĞRENCİ HASTA OLABİLİR, VELİ İZİN VERMEYEBİLİR VS. İKİ ÖĞRENCİ OLMASI İYİ OLUR.</a:t>
            </a:r>
          </a:p>
        </p:txBody>
      </p:sp>
      <p:pic>
        <p:nvPicPr>
          <p:cNvPr id="5" name="Resim 4">
            <a:extLst>
              <a:ext uri="{FF2B5EF4-FFF2-40B4-BE49-F238E27FC236}">
                <a16:creationId xmlns:a16="http://schemas.microsoft.com/office/drawing/2014/main" id="{44A9547A-4406-AC40-8D81-DB46186C9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976264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F3F77D3C-F305-6F4B-986C-7DC97F2F06CD}"/>
              </a:ext>
            </a:extLst>
          </p:cNvPr>
          <p:cNvSpPr>
            <a:spLocks noGrp="1"/>
          </p:cNvSpPr>
          <p:nvPr>
            <p:ph type="title"/>
          </p:nvPr>
        </p:nvSpPr>
        <p:spPr>
          <a:xfrm>
            <a:off x="2038028" y="274637"/>
            <a:ext cx="6648772" cy="1544687"/>
          </a:xfrm>
        </p:spPr>
        <p:txBody>
          <a:bodyPr>
            <a:normAutofit/>
          </a:bodyPr>
          <a:lstStyle/>
          <a:p>
            <a:r>
              <a:rPr lang="tr-TR" dirty="0"/>
              <a:t>PROJEYİ MUTLAKA ÖĞRENCİ YAPMALI</a:t>
            </a:r>
          </a:p>
        </p:txBody>
      </p:sp>
      <p:sp>
        <p:nvSpPr>
          <p:cNvPr id="4" name="İçerik Yer Tutucusu 2">
            <a:extLst>
              <a:ext uri="{FF2B5EF4-FFF2-40B4-BE49-F238E27FC236}">
                <a16:creationId xmlns:a16="http://schemas.microsoft.com/office/drawing/2014/main" id="{BAED3D31-6BB6-2E4B-99A2-1ECAC5D898E2}"/>
              </a:ext>
            </a:extLst>
          </p:cNvPr>
          <p:cNvSpPr>
            <a:spLocks noGrp="1"/>
          </p:cNvSpPr>
          <p:nvPr>
            <p:ph idx="1"/>
          </p:nvPr>
        </p:nvSpPr>
        <p:spPr>
          <a:xfrm>
            <a:off x="482352" y="2265361"/>
            <a:ext cx="8229600" cy="3268960"/>
          </a:xfrm>
        </p:spPr>
        <p:txBody>
          <a:bodyPr/>
          <a:lstStyle/>
          <a:p>
            <a:r>
              <a:rPr lang="tr-TR" dirty="0"/>
              <a:t>ÖĞRENCİNİN KAZANAN PROJEDEN KAZANIMLARI NELERDİR?</a:t>
            </a:r>
          </a:p>
          <a:p>
            <a:pPr marL="514350" indent="-514350">
              <a:buFont typeface="+mj-lt"/>
              <a:buAutoNum type="arabicPeriod"/>
            </a:pPr>
            <a:r>
              <a:rPr lang="tr-TR" dirty="0"/>
              <a:t>PRESTİJ</a:t>
            </a:r>
          </a:p>
          <a:p>
            <a:pPr marL="514350" indent="-514350">
              <a:buFont typeface="+mj-lt"/>
              <a:buAutoNum type="arabicPeriod"/>
            </a:pPr>
            <a:r>
              <a:rPr lang="tr-TR" dirty="0"/>
              <a:t>ÜNİVERSİTEDE PUAN</a:t>
            </a:r>
          </a:p>
          <a:p>
            <a:pPr marL="514350" indent="-514350">
              <a:buFont typeface="+mj-lt"/>
              <a:buAutoNum type="arabicPeriod"/>
            </a:pPr>
            <a:r>
              <a:rPr lang="tr-TR" dirty="0"/>
              <a:t>ÜNİVERSİTEDE CİDDİ ORANDA BURS</a:t>
            </a:r>
          </a:p>
          <a:p>
            <a:pPr marL="514350" indent="-514350">
              <a:buFont typeface="+mj-lt"/>
              <a:buAutoNum type="arabicPeriod"/>
            </a:pPr>
            <a:endParaRPr lang="tr-TR" dirty="0"/>
          </a:p>
        </p:txBody>
      </p:sp>
      <p:pic>
        <p:nvPicPr>
          <p:cNvPr id="5" name="Resim 4">
            <a:extLst>
              <a:ext uri="{FF2B5EF4-FFF2-40B4-BE49-F238E27FC236}">
                <a16:creationId xmlns:a16="http://schemas.microsoft.com/office/drawing/2014/main" id="{F28D0E80-5FA3-BC4B-8263-F640D04ED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784982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13D4703-FCA0-D947-B46A-6BC85D676469}"/>
              </a:ext>
            </a:extLst>
          </p:cNvPr>
          <p:cNvSpPr>
            <a:spLocks noGrp="1"/>
          </p:cNvSpPr>
          <p:nvPr>
            <p:ph idx="1"/>
          </p:nvPr>
        </p:nvSpPr>
        <p:spPr>
          <a:xfrm>
            <a:off x="2038028" y="836712"/>
            <a:ext cx="6648772" cy="5289451"/>
          </a:xfrm>
        </p:spPr>
        <p:txBody>
          <a:bodyPr>
            <a:normAutofit fontScale="92500" lnSpcReduction="10000"/>
          </a:bodyPr>
          <a:lstStyle/>
          <a:p>
            <a:r>
              <a:rPr lang="tr-TR" dirty="0"/>
              <a:t>siz öğrenci yerine yaparsanız bunu hak eden çocuğun yerine sizin öğrenciniz bunları kazanacak.</a:t>
            </a:r>
          </a:p>
          <a:p>
            <a:r>
              <a:rPr lang="tr-TR" dirty="0"/>
              <a:t>asıl hak eden çocuğun hayatının yönü inanılmaz ölçüde olumsuz etkilenecek. </a:t>
            </a:r>
          </a:p>
          <a:p>
            <a:r>
              <a:rPr lang="tr-TR" dirty="0"/>
              <a:t>zaten yetersiz olan öğrenciniz de bu </a:t>
            </a:r>
            <a:r>
              <a:rPr lang="tr-TR" dirty="0" err="1"/>
              <a:t>fırsatlerı</a:t>
            </a:r>
            <a:r>
              <a:rPr lang="tr-TR" dirty="0"/>
              <a:t> eline yüzüne bulaştıracak size de sadece biraz para ve kul hakkı kalacak.</a:t>
            </a:r>
          </a:p>
          <a:p>
            <a:r>
              <a:rPr lang="tr-TR" dirty="0"/>
              <a:t>başkaları da yapıyor diyemeyiz. bize kendimize bakmak düşer</a:t>
            </a:r>
          </a:p>
        </p:txBody>
      </p:sp>
      <p:pic>
        <p:nvPicPr>
          <p:cNvPr id="4" name="Resim 3">
            <a:extLst>
              <a:ext uri="{FF2B5EF4-FFF2-40B4-BE49-F238E27FC236}">
                <a16:creationId xmlns:a16="http://schemas.microsoft.com/office/drawing/2014/main" id="{4CE4A5E3-3C49-C642-AAE9-040F713A92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400095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790F2C-76BD-2547-8BF3-95B8ACD9AAFF}"/>
              </a:ext>
            </a:extLst>
          </p:cNvPr>
          <p:cNvSpPr>
            <a:spLocks noGrp="1"/>
          </p:cNvSpPr>
          <p:nvPr>
            <p:ph idx="1"/>
          </p:nvPr>
        </p:nvSpPr>
        <p:spPr>
          <a:xfrm>
            <a:off x="2267744" y="548680"/>
            <a:ext cx="6419056" cy="5577483"/>
          </a:xfrm>
        </p:spPr>
        <p:txBody>
          <a:bodyPr/>
          <a:lstStyle/>
          <a:p>
            <a:r>
              <a:rPr lang="tr-TR" dirty="0"/>
              <a:t>SİZ PROJEYİ YAPARSANIZ HAMAL OLURSUNUZ</a:t>
            </a:r>
          </a:p>
          <a:p>
            <a:r>
              <a:rPr lang="tr-TR" dirty="0"/>
              <a:t>PROJEYİ ÖĞRENCİYE YAPTIRIRSANIZ HOCA OLURSUNUZ.</a:t>
            </a:r>
          </a:p>
          <a:p>
            <a:r>
              <a:rPr lang="tr-TR" dirty="0"/>
              <a:t>ÖĞRETMENİN YAPTIĞI PROJEDE MUTLAKA ÇOCUK ÖĞRETMENİN TEPESİNE ÇIKAR  </a:t>
            </a:r>
          </a:p>
        </p:txBody>
      </p:sp>
      <p:pic>
        <p:nvPicPr>
          <p:cNvPr id="4" name="Resim 3">
            <a:extLst>
              <a:ext uri="{FF2B5EF4-FFF2-40B4-BE49-F238E27FC236}">
                <a16:creationId xmlns:a16="http://schemas.microsoft.com/office/drawing/2014/main" id="{6045B705-D0FF-1C45-BBC6-F70B7EF038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923894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191C283E-5F5F-264F-A415-3495C8BDDEB2}"/>
              </a:ext>
            </a:extLst>
          </p:cNvPr>
          <p:cNvSpPr>
            <a:spLocks noGrp="1"/>
          </p:cNvSpPr>
          <p:nvPr>
            <p:ph type="title"/>
          </p:nvPr>
        </p:nvSpPr>
        <p:spPr>
          <a:xfrm>
            <a:off x="2339752" y="274638"/>
            <a:ext cx="6347048" cy="1282154"/>
          </a:xfrm>
        </p:spPr>
        <p:txBody>
          <a:bodyPr/>
          <a:lstStyle/>
          <a:p>
            <a:pPr algn="ctr"/>
            <a:r>
              <a:rPr lang="tr-TR" b="1" dirty="0"/>
              <a:t>PROJE ÖNCESİNDE </a:t>
            </a:r>
          </a:p>
        </p:txBody>
      </p:sp>
      <p:sp>
        <p:nvSpPr>
          <p:cNvPr id="4" name="İçerik Yer Tutucusu 2">
            <a:extLst>
              <a:ext uri="{FF2B5EF4-FFF2-40B4-BE49-F238E27FC236}">
                <a16:creationId xmlns:a16="http://schemas.microsoft.com/office/drawing/2014/main" id="{C8E52682-291D-154A-BCEC-52BC185F8EB5}"/>
              </a:ext>
            </a:extLst>
          </p:cNvPr>
          <p:cNvSpPr>
            <a:spLocks noGrp="1"/>
          </p:cNvSpPr>
          <p:nvPr>
            <p:ph idx="1"/>
          </p:nvPr>
        </p:nvSpPr>
        <p:spPr>
          <a:xfrm>
            <a:off x="2038028" y="1556792"/>
            <a:ext cx="6782444" cy="4680520"/>
          </a:xfrm>
        </p:spPr>
        <p:txBody>
          <a:bodyPr>
            <a:normAutofit fontScale="92500" lnSpcReduction="20000"/>
          </a:bodyPr>
          <a:lstStyle/>
          <a:p>
            <a:r>
              <a:rPr lang="tr-TR" dirty="0"/>
              <a:t>VELİNİ BİLGİLENDİR. </a:t>
            </a:r>
          </a:p>
          <a:p>
            <a:r>
              <a:rPr lang="tr-TR" dirty="0"/>
              <a:t>ÖĞRENCİ VE İDARENİ BİLGİLENDİR. </a:t>
            </a:r>
          </a:p>
          <a:p>
            <a:r>
              <a:rPr lang="tr-TR" dirty="0"/>
              <a:t>PLANLAMA YAP.</a:t>
            </a:r>
          </a:p>
          <a:p>
            <a:r>
              <a:rPr lang="tr-TR" dirty="0"/>
              <a:t>SİYASİ KONULARA ÇEKİLECEK, ÖĞRENCİNİN BAŞINI BELAYA SOKABİLECEK PROJELERE DİKKAT ET ( ŞEHİR MEYDANINDA ANKET YAPTIRMA BİRİSİ ÇOCUĞA ZARAR VERİRSE BAŞIN BELAYA GİREBİLİR)</a:t>
            </a:r>
          </a:p>
          <a:p>
            <a:r>
              <a:rPr lang="tr-TR" dirty="0"/>
              <a:t>İZİNLERİ DÜŞÜN ALAMAYACAĞIN İZİN VARSA BAŞLAMA</a:t>
            </a:r>
          </a:p>
        </p:txBody>
      </p:sp>
      <p:pic>
        <p:nvPicPr>
          <p:cNvPr id="5" name="Resim 4">
            <a:extLst>
              <a:ext uri="{FF2B5EF4-FFF2-40B4-BE49-F238E27FC236}">
                <a16:creationId xmlns:a16="http://schemas.microsoft.com/office/drawing/2014/main" id="{EC54D228-7B99-7E4C-9F6F-4987A17FD8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7902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2248B50F-1663-DE42-B94E-3C260EC3CDBE}"/>
              </a:ext>
            </a:extLst>
          </p:cNvPr>
          <p:cNvSpPr>
            <a:spLocks noGrp="1"/>
          </p:cNvSpPr>
          <p:nvPr>
            <p:ph type="title"/>
          </p:nvPr>
        </p:nvSpPr>
        <p:spPr>
          <a:xfrm>
            <a:off x="2627784" y="274637"/>
            <a:ext cx="6059016" cy="1544687"/>
          </a:xfrm>
        </p:spPr>
        <p:txBody>
          <a:bodyPr/>
          <a:lstStyle/>
          <a:p>
            <a:r>
              <a:rPr lang="tr-TR" dirty="0"/>
              <a:t>PROJE SIRASINDA </a:t>
            </a:r>
          </a:p>
        </p:txBody>
      </p:sp>
      <p:sp>
        <p:nvSpPr>
          <p:cNvPr id="4" name="İçerik Yer Tutucusu 2">
            <a:extLst>
              <a:ext uri="{FF2B5EF4-FFF2-40B4-BE49-F238E27FC236}">
                <a16:creationId xmlns:a16="http://schemas.microsoft.com/office/drawing/2014/main" id="{B4E95CBF-1206-2C42-978A-9D243D53A4BF}"/>
              </a:ext>
            </a:extLst>
          </p:cNvPr>
          <p:cNvSpPr>
            <a:spLocks noGrp="1"/>
          </p:cNvSpPr>
          <p:nvPr>
            <p:ph idx="1"/>
          </p:nvPr>
        </p:nvSpPr>
        <p:spPr>
          <a:xfrm>
            <a:off x="2123728" y="1628800"/>
            <a:ext cx="6563072" cy="4497363"/>
          </a:xfrm>
        </p:spPr>
        <p:txBody>
          <a:bodyPr/>
          <a:lstStyle/>
          <a:p>
            <a:r>
              <a:rPr lang="tr-TR" dirty="0"/>
              <a:t>TAKVİMİNİ İYİ BELİRLE.</a:t>
            </a:r>
          </a:p>
          <a:p>
            <a:r>
              <a:rPr lang="tr-TR" dirty="0"/>
              <a:t>TAKVİME SADIK KAL.</a:t>
            </a:r>
          </a:p>
          <a:p>
            <a:r>
              <a:rPr lang="tr-TR" dirty="0"/>
              <a:t>ETİK KURULU UNUTMA.</a:t>
            </a:r>
          </a:p>
          <a:p>
            <a:r>
              <a:rPr lang="tr-TR" dirty="0"/>
              <a:t>DENEYLERDE VS. ÇOCUK GÜVENLİĞİNE DİKKAT ET. </a:t>
            </a:r>
          </a:p>
          <a:p>
            <a:r>
              <a:rPr lang="tr-TR" dirty="0"/>
              <a:t>AİLEDEN VE DİĞER KURUMLARDAN İZİNLERİNİ AL.</a:t>
            </a:r>
          </a:p>
          <a:p>
            <a:endParaRPr lang="tr-TR" dirty="0"/>
          </a:p>
          <a:p>
            <a:endParaRPr lang="tr-TR" dirty="0"/>
          </a:p>
        </p:txBody>
      </p:sp>
      <p:pic>
        <p:nvPicPr>
          <p:cNvPr id="5" name="Resim 4">
            <a:extLst>
              <a:ext uri="{FF2B5EF4-FFF2-40B4-BE49-F238E27FC236}">
                <a16:creationId xmlns:a16="http://schemas.microsoft.com/office/drawing/2014/main" id="{1234FE0C-415D-414A-819A-537A157EA4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35014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2D6E2980-43F3-CD44-ACAB-FBF00EE43F41}"/>
              </a:ext>
            </a:extLst>
          </p:cNvPr>
          <p:cNvSpPr>
            <a:spLocks noGrp="1"/>
          </p:cNvSpPr>
          <p:nvPr>
            <p:ph type="title"/>
          </p:nvPr>
        </p:nvSpPr>
        <p:spPr>
          <a:xfrm>
            <a:off x="2987824" y="274637"/>
            <a:ext cx="5698976" cy="1544687"/>
          </a:xfrm>
        </p:spPr>
        <p:txBody>
          <a:bodyPr/>
          <a:lstStyle/>
          <a:p>
            <a:pPr algn="ctr"/>
            <a:r>
              <a:rPr lang="tr-TR" b="1" dirty="0"/>
              <a:t>UNUTMAYIN</a:t>
            </a:r>
          </a:p>
        </p:txBody>
      </p:sp>
      <p:sp>
        <p:nvSpPr>
          <p:cNvPr id="4" name="İçerik Yer Tutucusu 2">
            <a:extLst>
              <a:ext uri="{FF2B5EF4-FFF2-40B4-BE49-F238E27FC236}">
                <a16:creationId xmlns:a16="http://schemas.microsoft.com/office/drawing/2014/main" id="{E4C2508D-9901-3741-8DCF-979333E46C82}"/>
              </a:ext>
            </a:extLst>
          </p:cNvPr>
          <p:cNvSpPr>
            <a:spLocks noGrp="1"/>
          </p:cNvSpPr>
          <p:nvPr>
            <p:ph idx="1"/>
          </p:nvPr>
        </p:nvSpPr>
        <p:spPr>
          <a:xfrm>
            <a:off x="457200" y="2028279"/>
            <a:ext cx="8229600" cy="4525963"/>
          </a:xfrm>
        </p:spPr>
        <p:txBody>
          <a:bodyPr/>
          <a:lstStyle/>
          <a:p>
            <a:r>
              <a:rPr lang="tr-TR" dirty="0"/>
              <a:t>İYİ RAPOR BÖLGE SERGİSİNE</a:t>
            </a:r>
          </a:p>
          <a:p>
            <a:r>
              <a:rPr lang="tr-TR" dirty="0"/>
              <a:t>İYİ ÇOCUK TÜRKİYE FİNALİNE </a:t>
            </a:r>
          </a:p>
          <a:p>
            <a:r>
              <a:rPr lang="tr-TR" dirty="0"/>
              <a:t>İYİ PROJE İYİ ÇOCUK İYİ RAPOR TÜRKİYE DERECESİNE GÖTÜRÜR.</a:t>
            </a:r>
          </a:p>
          <a:p>
            <a:r>
              <a:rPr lang="tr-TR" dirty="0"/>
              <a:t>BU YARIŞMADA GİREN HER BİR PROJE İÇİN DERECE ŞANSI BİNDE BİRDEN AZDIR AMA PROJE HAZIRLAYAN HER ÇOCUK İNANILMAZ KAZANIMLAR ELDE EDER.</a:t>
            </a:r>
          </a:p>
        </p:txBody>
      </p:sp>
      <p:pic>
        <p:nvPicPr>
          <p:cNvPr id="7" name="Resim 6">
            <a:extLst>
              <a:ext uri="{FF2B5EF4-FFF2-40B4-BE49-F238E27FC236}">
                <a16:creationId xmlns:a16="http://schemas.microsoft.com/office/drawing/2014/main" id="{CB37801D-B6C5-BC41-A7B6-CED0B3A31C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4173344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a:extLst>
              <a:ext uri="{FF2B5EF4-FFF2-40B4-BE49-F238E27FC236}">
                <a16:creationId xmlns:a16="http://schemas.microsoft.com/office/drawing/2014/main" id="{970B2222-C602-604E-ADB0-D706CF6310E6}"/>
              </a:ext>
            </a:extLst>
          </p:cNvPr>
          <p:cNvSpPr txBox="1">
            <a:spLocks/>
          </p:cNvSpPr>
          <p:nvPr/>
        </p:nvSpPr>
        <p:spPr>
          <a:xfrm>
            <a:off x="685800" y="21304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tr-TR" sz="60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TEŞEKKÜRLER</a:t>
            </a:r>
            <a:endParaRPr lang="tr-TR"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
        <p:nvSpPr>
          <p:cNvPr id="10" name="Alt Başlık 2">
            <a:extLst>
              <a:ext uri="{FF2B5EF4-FFF2-40B4-BE49-F238E27FC236}">
                <a16:creationId xmlns:a16="http://schemas.microsoft.com/office/drawing/2014/main" id="{47DFE70F-D0C0-5742-AB59-134937BB0773}"/>
              </a:ext>
            </a:extLst>
          </p:cNvPr>
          <p:cNvSpPr txBox="1">
            <a:spLocks/>
          </p:cNvSpPr>
          <p:nvPr/>
        </p:nvSpPr>
        <p:spPr>
          <a:xfrm>
            <a:off x="1371600" y="4653136"/>
            <a:ext cx="7016824" cy="985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tr-TR" sz="1600" b="1"/>
              <a:t>Yakup Demir</a:t>
            </a:r>
          </a:p>
          <a:p>
            <a:pPr algn="r"/>
            <a:r>
              <a:rPr lang="tr-TR" sz="1600" b="1"/>
              <a:t>Kimya Zümre Başkanı</a:t>
            </a:r>
          </a:p>
          <a:p>
            <a:pPr algn="r"/>
            <a:r>
              <a:rPr lang="tr-TR" sz="1600" b="1"/>
              <a:t>Bahçeşehir Koleji Elbistan Kampüsü </a:t>
            </a:r>
            <a:endParaRPr lang="tr-TR" sz="1600" b="1" dirty="0"/>
          </a:p>
        </p:txBody>
      </p:sp>
      <p:pic>
        <p:nvPicPr>
          <p:cNvPr id="5" name="Resim 4">
            <a:extLst>
              <a:ext uri="{FF2B5EF4-FFF2-40B4-BE49-F238E27FC236}">
                <a16:creationId xmlns:a16="http://schemas.microsoft.com/office/drawing/2014/main" id="{03743F09-5603-004F-8A9F-330223645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
        <p:nvSpPr>
          <p:cNvPr id="2" name="Metin kutusu 1">
            <a:extLst>
              <a:ext uri="{FF2B5EF4-FFF2-40B4-BE49-F238E27FC236}">
                <a16:creationId xmlns:a16="http://schemas.microsoft.com/office/drawing/2014/main" id="{709DE6B3-8300-9F41-A119-D380389AC70A}"/>
              </a:ext>
            </a:extLst>
          </p:cNvPr>
          <p:cNvSpPr txBox="1"/>
          <p:nvPr/>
        </p:nvSpPr>
        <p:spPr>
          <a:xfrm>
            <a:off x="899592" y="1785810"/>
            <a:ext cx="5256584" cy="646331"/>
          </a:xfrm>
          <a:prstGeom prst="rect">
            <a:avLst/>
          </a:prstGeom>
          <a:noFill/>
        </p:spPr>
        <p:txBody>
          <a:bodyPr wrap="square" rtlCol="0">
            <a:spAutoFit/>
          </a:bodyPr>
          <a:lstStyle/>
          <a:p>
            <a:r>
              <a:rPr lang="tr-TR" dirty="0"/>
              <a:t>BU SUNUM ÇEŞİTLİ SUNUM VE SİTELERDEN DERLENMİŞTİR. EMEĞİ GEÇEN HERKESE</a:t>
            </a:r>
          </a:p>
        </p:txBody>
      </p:sp>
    </p:spTree>
    <p:extLst>
      <p:ext uri="{BB962C8B-B14F-4D97-AF65-F5344CB8AC3E}">
        <p14:creationId xmlns:p14="http://schemas.microsoft.com/office/powerpoint/2010/main" val="3496319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07704" y="252462"/>
            <a:ext cx="6912768" cy="1143000"/>
          </a:xfrm>
        </p:spPr>
        <p:txBody>
          <a:bodyPr>
            <a:noAutofit/>
          </a:bodyPr>
          <a:lstStyle/>
          <a:p>
            <a:pPr algn="l"/>
            <a:r>
              <a:rPr lang="tr-TR" sz="3600" b="1" dirty="0"/>
              <a:t>TÜBİTAK </a:t>
            </a:r>
            <a:r>
              <a:rPr lang="tr-TR" sz="3600" b="1"/>
              <a:t>Lise Öğrencileri </a:t>
            </a:r>
            <a:r>
              <a:rPr lang="tr-TR" sz="3600" b="1" dirty="0"/>
              <a:t>Araştırma Projeleri Yarışması</a:t>
            </a:r>
          </a:p>
        </p:txBody>
      </p:sp>
      <p:sp>
        <p:nvSpPr>
          <p:cNvPr id="3" name="İçerik Yer Tutucusu 2"/>
          <p:cNvSpPr>
            <a:spLocks noGrp="1"/>
          </p:cNvSpPr>
          <p:nvPr>
            <p:ph idx="1"/>
          </p:nvPr>
        </p:nvSpPr>
        <p:spPr>
          <a:xfrm>
            <a:off x="462738" y="2636912"/>
            <a:ext cx="8429741" cy="3600400"/>
          </a:xfrm>
        </p:spPr>
        <p:txBody>
          <a:bodyPr>
            <a:normAutofit fontScale="92500"/>
          </a:bodyPr>
          <a:lstStyle/>
          <a:p>
            <a:pPr algn="just">
              <a:lnSpc>
                <a:spcPct val="120000"/>
              </a:lnSpc>
              <a:buFont typeface="Wingdings" panose="05000000000000000000" pitchFamily="2" charset="2"/>
              <a:buChar char="Ø"/>
            </a:pPr>
            <a:r>
              <a:rPr lang="tr-TR" dirty="0"/>
              <a:t>H</a:t>
            </a:r>
            <a:r>
              <a:rPr lang="en-US" dirty="0" err="1"/>
              <a:t>er</a:t>
            </a:r>
            <a:r>
              <a:rPr lang="en-US" dirty="0"/>
              <a:t> </a:t>
            </a:r>
            <a:r>
              <a:rPr lang="en-US" dirty="0" err="1"/>
              <a:t>öğrenci</a:t>
            </a:r>
            <a:r>
              <a:rPr lang="en-US" dirty="0"/>
              <a:t> </a:t>
            </a:r>
            <a:r>
              <a:rPr lang="en-US" dirty="0" err="1"/>
              <a:t>yalnızca</a:t>
            </a:r>
            <a:r>
              <a:rPr lang="en-US" dirty="0"/>
              <a:t> </a:t>
            </a:r>
            <a:r>
              <a:rPr lang="en-US" b="1" u="sng" dirty="0" err="1"/>
              <a:t>bir</a:t>
            </a:r>
            <a:r>
              <a:rPr lang="en-US" b="1" u="sng" dirty="0"/>
              <a:t> </a:t>
            </a:r>
            <a:r>
              <a:rPr lang="en-US" dirty="0" err="1"/>
              <a:t>proje</a:t>
            </a:r>
            <a:r>
              <a:rPr lang="en-US" dirty="0"/>
              <a:t> </a:t>
            </a:r>
            <a:r>
              <a:rPr lang="en-US" dirty="0" err="1"/>
              <a:t>ile</a:t>
            </a:r>
            <a:r>
              <a:rPr lang="en-US" dirty="0"/>
              <a:t> </a:t>
            </a:r>
            <a:r>
              <a:rPr lang="en-US" dirty="0" err="1"/>
              <a:t>katılabilir</a:t>
            </a:r>
            <a:r>
              <a:rPr lang="en-US" dirty="0"/>
              <a:t> </a:t>
            </a:r>
            <a:r>
              <a:rPr lang="en-US" dirty="0" err="1"/>
              <a:t>ve</a:t>
            </a:r>
            <a:r>
              <a:rPr lang="en-US" dirty="0"/>
              <a:t> her </a:t>
            </a:r>
            <a:r>
              <a:rPr lang="en-US" dirty="0" err="1"/>
              <a:t>proje</a:t>
            </a:r>
            <a:r>
              <a:rPr lang="en-US" dirty="0"/>
              <a:t> </a:t>
            </a:r>
            <a:r>
              <a:rPr lang="en-US" b="1" u="sng" dirty="0" err="1"/>
              <a:t>en</a:t>
            </a:r>
            <a:r>
              <a:rPr lang="en-US" b="1" u="sng" dirty="0"/>
              <a:t> </a:t>
            </a:r>
            <a:r>
              <a:rPr lang="en-US" b="1" u="sng" dirty="0" err="1"/>
              <a:t>çok</a:t>
            </a:r>
            <a:r>
              <a:rPr lang="en-US" b="1" u="sng" dirty="0"/>
              <a:t> </a:t>
            </a:r>
            <a:r>
              <a:rPr lang="en-US" b="1" u="sng" dirty="0" err="1"/>
              <a:t>iki</a:t>
            </a:r>
            <a:r>
              <a:rPr lang="en-US" b="1" u="sng" dirty="0"/>
              <a:t> </a:t>
            </a:r>
            <a:r>
              <a:rPr lang="en-US" dirty="0" err="1"/>
              <a:t>öğrenci</a:t>
            </a:r>
            <a:r>
              <a:rPr lang="en-US" dirty="0"/>
              <a:t> </a:t>
            </a:r>
            <a:r>
              <a:rPr lang="en-US" dirty="0" err="1"/>
              <a:t>tarafından</a:t>
            </a:r>
            <a:r>
              <a:rPr lang="en-US" dirty="0"/>
              <a:t> </a:t>
            </a:r>
            <a:r>
              <a:rPr lang="en-US" dirty="0" err="1"/>
              <a:t>hazırlanır</a:t>
            </a:r>
            <a:r>
              <a:rPr lang="tr-TR" dirty="0"/>
              <a:t>,</a:t>
            </a:r>
          </a:p>
          <a:p>
            <a:pPr algn="just">
              <a:lnSpc>
                <a:spcPct val="120000"/>
              </a:lnSpc>
              <a:buFont typeface="Wingdings" panose="05000000000000000000" pitchFamily="2" charset="2"/>
              <a:buChar char="Ø"/>
            </a:pPr>
            <a:r>
              <a:rPr lang="en-US" dirty="0" err="1"/>
              <a:t>Bir</a:t>
            </a:r>
            <a:r>
              <a:rPr lang="en-US" dirty="0"/>
              <a:t> </a:t>
            </a:r>
            <a:r>
              <a:rPr lang="en-US" dirty="0" err="1"/>
              <a:t>projede</a:t>
            </a:r>
            <a:r>
              <a:rPr lang="en-US" dirty="0"/>
              <a:t> </a:t>
            </a:r>
            <a:r>
              <a:rPr lang="en-US" dirty="0" err="1"/>
              <a:t>sadece</a:t>
            </a:r>
            <a:r>
              <a:rPr lang="en-US" dirty="0"/>
              <a:t> </a:t>
            </a:r>
            <a:r>
              <a:rPr lang="en-US" b="1" u="sng" dirty="0" err="1"/>
              <a:t>bir</a:t>
            </a:r>
            <a:r>
              <a:rPr lang="en-US" b="1" u="sng" dirty="0"/>
              <a:t> </a:t>
            </a:r>
            <a:r>
              <a:rPr lang="en-US" dirty="0" err="1"/>
              <a:t>danışman</a:t>
            </a:r>
            <a:r>
              <a:rPr lang="en-US" dirty="0"/>
              <a:t> </a:t>
            </a:r>
            <a:r>
              <a:rPr lang="en-US" dirty="0" err="1"/>
              <a:t>görev</a:t>
            </a:r>
            <a:r>
              <a:rPr lang="en-US" dirty="0"/>
              <a:t> </a:t>
            </a:r>
            <a:r>
              <a:rPr lang="en-US" dirty="0" err="1"/>
              <a:t>alabilir</a:t>
            </a:r>
            <a:r>
              <a:rPr lang="tr-TR" dirty="0"/>
              <a:t>,</a:t>
            </a:r>
          </a:p>
          <a:p>
            <a:pPr algn="just">
              <a:lnSpc>
                <a:spcPct val="120000"/>
              </a:lnSpc>
              <a:buFont typeface="Wingdings" panose="05000000000000000000" pitchFamily="2" charset="2"/>
              <a:buChar char="Ø"/>
            </a:pPr>
            <a:r>
              <a:rPr lang="en-US" dirty="0" err="1"/>
              <a:t>Aynı</a:t>
            </a:r>
            <a:r>
              <a:rPr lang="en-US" dirty="0"/>
              <a:t> </a:t>
            </a:r>
            <a:r>
              <a:rPr lang="en-US" dirty="0" err="1"/>
              <a:t>ya</a:t>
            </a:r>
            <a:r>
              <a:rPr lang="en-US" dirty="0"/>
              <a:t> da </a:t>
            </a:r>
            <a:r>
              <a:rPr lang="en-US" dirty="0" err="1"/>
              <a:t>başka</a:t>
            </a:r>
            <a:r>
              <a:rPr lang="en-US" dirty="0"/>
              <a:t> </a:t>
            </a:r>
            <a:r>
              <a:rPr lang="en-US" dirty="0" err="1"/>
              <a:t>isimlerle</a:t>
            </a:r>
            <a:r>
              <a:rPr lang="en-US" dirty="0"/>
              <a:t> </a:t>
            </a:r>
            <a:r>
              <a:rPr lang="en-US" dirty="0" err="1"/>
              <a:t>ve</a:t>
            </a:r>
            <a:r>
              <a:rPr lang="en-US" dirty="0"/>
              <a:t>/</a:t>
            </a:r>
            <a:r>
              <a:rPr lang="en-US" dirty="0" err="1"/>
              <a:t>veya</a:t>
            </a:r>
            <a:r>
              <a:rPr lang="en-US" dirty="0"/>
              <a:t> </a:t>
            </a:r>
            <a:r>
              <a:rPr lang="en-US" dirty="0" err="1"/>
              <a:t>aynı</a:t>
            </a:r>
            <a:r>
              <a:rPr lang="en-US" dirty="0"/>
              <a:t> </a:t>
            </a:r>
            <a:r>
              <a:rPr lang="en-US" dirty="0" err="1"/>
              <a:t>ya</a:t>
            </a:r>
            <a:r>
              <a:rPr lang="en-US" dirty="0"/>
              <a:t> da </a:t>
            </a:r>
            <a:r>
              <a:rPr lang="en-US" dirty="0" err="1"/>
              <a:t>benzer</a:t>
            </a:r>
            <a:r>
              <a:rPr lang="en-US" dirty="0"/>
              <a:t> </a:t>
            </a:r>
            <a:r>
              <a:rPr lang="en-US" dirty="0" err="1"/>
              <a:t>içerikle</a:t>
            </a:r>
            <a:r>
              <a:rPr lang="en-US" dirty="0"/>
              <a:t> (</a:t>
            </a:r>
            <a:r>
              <a:rPr lang="en-US" dirty="0" err="1"/>
              <a:t>konuyla</a:t>
            </a:r>
            <a:r>
              <a:rPr lang="en-US" dirty="0"/>
              <a:t>) </a:t>
            </a:r>
            <a:r>
              <a:rPr lang="en-US" dirty="0" err="1"/>
              <a:t>herhangi</a:t>
            </a:r>
            <a:r>
              <a:rPr lang="en-US" dirty="0"/>
              <a:t> </a:t>
            </a:r>
            <a:r>
              <a:rPr lang="en-US" dirty="0" err="1"/>
              <a:t>bir</a:t>
            </a:r>
            <a:r>
              <a:rPr lang="en-US" dirty="0"/>
              <a:t> </a:t>
            </a:r>
            <a:r>
              <a:rPr lang="en-US" dirty="0" err="1"/>
              <a:t>proje</a:t>
            </a:r>
            <a:r>
              <a:rPr lang="en-US" dirty="0"/>
              <a:t> </a:t>
            </a:r>
            <a:r>
              <a:rPr lang="en-US" dirty="0" err="1"/>
              <a:t>yarışmasına</a:t>
            </a:r>
            <a:r>
              <a:rPr lang="tr-TR" dirty="0"/>
              <a:t> katılmazlar.</a:t>
            </a:r>
          </a:p>
        </p:txBody>
      </p:sp>
      <p:sp>
        <p:nvSpPr>
          <p:cNvPr id="5" name="Beşgen 4"/>
          <p:cNvSpPr/>
          <p:nvPr/>
        </p:nvSpPr>
        <p:spPr>
          <a:xfrm>
            <a:off x="467544" y="1819325"/>
            <a:ext cx="1872208" cy="576064"/>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dirty="0"/>
              <a:t>BAŞVURU</a:t>
            </a:r>
          </a:p>
        </p:txBody>
      </p:sp>
      <p:pic>
        <p:nvPicPr>
          <p:cNvPr id="6" name="Resim 5">
            <a:extLst>
              <a:ext uri="{FF2B5EF4-FFF2-40B4-BE49-F238E27FC236}">
                <a16:creationId xmlns:a16="http://schemas.microsoft.com/office/drawing/2014/main" id="{344B77D5-271D-934A-929E-D0165F2F2D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22873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hlinkClick r:id="rId2" tooltip="Sayfa 1"/>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5" name="Rectangle 2">
            <a:hlinkClick r:id="rId2" tooltip="Sayfa 1"/>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6" name="Rectangle 3">
            <a:hlinkClick r:id="rId2" tooltip="Sayfa 1"/>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7" name="Rectangle 4">
            <a:hlinkClick r:id="rId2" tooltip="Sayfa 1"/>
          </p:cNvPr>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926" y="2897638"/>
            <a:ext cx="7744147" cy="39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Başlık 1"/>
          <p:cNvSpPr>
            <a:spLocks noGrp="1"/>
          </p:cNvSpPr>
          <p:nvPr>
            <p:ph type="title"/>
          </p:nvPr>
        </p:nvSpPr>
        <p:spPr>
          <a:xfrm>
            <a:off x="1907704" y="252462"/>
            <a:ext cx="6912768" cy="1143000"/>
          </a:xfrm>
        </p:spPr>
        <p:txBody>
          <a:bodyPr>
            <a:noAutofit/>
          </a:bodyPr>
          <a:lstStyle/>
          <a:p>
            <a:pPr algn="l"/>
            <a:r>
              <a:rPr lang="tr-TR" sz="3600" b="1" dirty="0"/>
              <a:t>TÜBİTAK </a:t>
            </a:r>
            <a:r>
              <a:rPr lang="tr-TR" sz="3600" b="1"/>
              <a:t>Lise Öğrencileri </a:t>
            </a:r>
            <a:r>
              <a:rPr lang="tr-TR" sz="3600" b="1" dirty="0"/>
              <a:t>Araştırma Projeleri Yarışması</a:t>
            </a:r>
          </a:p>
        </p:txBody>
      </p:sp>
      <p:sp>
        <p:nvSpPr>
          <p:cNvPr id="11" name="Beşgen 10"/>
          <p:cNvSpPr/>
          <p:nvPr/>
        </p:nvSpPr>
        <p:spPr>
          <a:xfrm>
            <a:off x="467544" y="1819325"/>
            <a:ext cx="1872208" cy="576064"/>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dirty="0"/>
              <a:t>12 BÖLGE</a:t>
            </a:r>
          </a:p>
        </p:txBody>
      </p:sp>
      <p:sp>
        <p:nvSpPr>
          <p:cNvPr id="8" name="Metin kutusu 7"/>
          <p:cNvSpPr txBox="1"/>
          <p:nvPr/>
        </p:nvSpPr>
        <p:spPr>
          <a:xfrm>
            <a:off x="2411760" y="1628800"/>
            <a:ext cx="6408712" cy="13480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14300" lvl="1" indent="-114300" defTabSz="533400">
              <a:lnSpc>
                <a:spcPct val="90000"/>
              </a:lnSpc>
              <a:spcBef>
                <a:spcPct val="0"/>
              </a:spcBef>
              <a:spcAft>
                <a:spcPct val="15000"/>
              </a:spcAft>
              <a:buChar char="••"/>
            </a:pPr>
            <a:r>
              <a:rPr lang="tr-TR" sz="1700"/>
              <a:t>Öğrenciler </a:t>
            </a:r>
            <a:r>
              <a:rPr lang="tr-TR" sz="1700" dirty="0"/>
              <a:t>hazırladıkları projeleri ile </a:t>
            </a:r>
            <a:r>
              <a:rPr lang="tr-TR" sz="1700" b="1" dirty="0"/>
              <a:t>Bölge Sergisine </a:t>
            </a:r>
            <a:r>
              <a:rPr lang="tr-TR" sz="1700" dirty="0"/>
              <a:t>başvururlar.</a:t>
            </a:r>
          </a:p>
          <a:p>
            <a:pPr marL="114300" lvl="1" indent="-114300" defTabSz="533400">
              <a:lnSpc>
                <a:spcPct val="90000"/>
              </a:lnSpc>
              <a:spcBef>
                <a:spcPct val="0"/>
              </a:spcBef>
              <a:spcAft>
                <a:spcPct val="15000"/>
              </a:spcAft>
              <a:buChar char="••"/>
            </a:pPr>
            <a:r>
              <a:rPr lang="tr-TR" sz="1700" b="1" dirty="0"/>
              <a:t>Proje Raporları </a:t>
            </a:r>
            <a:r>
              <a:rPr lang="tr-TR" sz="1700" dirty="0"/>
              <a:t>üzerinden</a:t>
            </a:r>
            <a:r>
              <a:rPr lang="tr-TR" sz="1700" b="1" dirty="0"/>
              <a:t> bölgenin Jüri </a:t>
            </a:r>
            <a:r>
              <a:rPr lang="tr-TR" sz="1700" b="1"/>
              <a:t>üyelerinin </a:t>
            </a:r>
            <a:r>
              <a:rPr lang="tr-TR" sz="1700"/>
              <a:t>değerlendirmesi </a:t>
            </a:r>
            <a:r>
              <a:rPr lang="tr-TR" sz="1700" dirty="0"/>
              <a:t>sonucu ön elemeyi geçen projeler bölge sergisine davet edilir ve  aynı jüriye </a:t>
            </a:r>
            <a:r>
              <a:rPr lang="tr-TR" sz="1700" b="1" dirty="0"/>
              <a:t>Sözlü  Sunumlarını </a:t>
            </a:r>
            <a:r>
              <a:rPr lang="tr-TR" sz="1700" dirty="0"/>
              <a:t>gerçekleştirirler.</a:t>
            </a:r>
          </a:p>
          <a:p>
            <a:pPr marL="114300" lvl="1" indent="-114300" defTabSz="533400">
              <a:lnSpc>
                <a:spcPct val="90000"/>
              </a:lnSpc>
              <a:spcBef>
                <a:spcPct val="0"/>
              </a:spcBef>
              <a:spcAft>
                <a:spcPct val="15000"/>
              </a:spcAft>
              <a:buFontTx/>
              <a:buChar char="••"/>
            </a:pPr>
            <a:r>
              <a:rPr lang="tr-TR" sz="1700" b="1" dirty="0"/>
              <a:t>Eş zamanlı </a:t>
            </a:r>
            <a:r>
              <a:rPr lang="tr-TR" sz="1700" dirty="0"/>
              <a:t>bölge sergileri üniversitelerin </a:t>
            </a:r>
            <a:r>
              <a:rPr lang="tr-TR" sz="1700"/>
              <a:t>ev sahipliğinde </a:t>
            </a:r>
            <a:r>
              <a:rPr lang="tr-TR" sz="1700" dirty="0"/>
              <a:t>düzenlenir.  </a:t>
            </a:r>
          </a:p>
        </p:txBody>
      </p:sp>
      <p:pic>
        <p:nvPicPr>
          <p:cNvPr id="12" name="Resim 11">
            <a:extLst>
              <a:ext uri="{FF2B5EF4-FFF2-40B4-BE49-F238E27FC236}">
                <a16:creationId xmlns:a16="http://schemas.microsoft.com/office/drawing/2014/main" id="{11228CA2-0B59-C945-B3E4-E9026EEA6A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190222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hlinkClick r:id="rId2" tooltip="Sayfa 1"/>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5" name="Rectangle 2">
            <a:hlinkClick r:id="rId2" tooltip="Sayfa 1"/>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6" name="Rectangle 3">
            <a:hlinkClick r:id="rId2" tooltip="Sayfa 1"/>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7" name="Rectangle 4">
            <a:hlinkClick r:id="rId2" tooltip="Sayfa 1"/>
          </p:cNvPr>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10" name="Başlık 1"/>
          <p:cNvSpPr>
            <a:spLocks noGrp="1"/>
          </p:cNvSpPr>
          <p:nvPr>
            <p:ph type="title"/>
          </p:nvPr>
        </p:nvSpPr>
        <p:spPr>
          <a:xfrm>
            <a:off x="1907704" y="252462"/>
            <a:ext cx="6912768" cy="1143000"/>
          </a:xfrm>
        </p:spPr>
        <p:txBody>
          <a:bodyPr>
            <a:noAutofit/>
          </a:bodyPr>
          <a:lstStyle/>
          <a:p>
            <a:pPr algn="l"/>
            <a:r>
              <a:rPr lang="tr-TR" sz="3600" b="1" dirty="0"/>
              <a:t>TÜBİTAK </a:t>
            </a:r>
            <a:r>
              <a:rPr lang="tr-TR" sz="3600" b="1"/>
              <a:t>Lise Öğrencileri </a:t>
            </a:r>
            <a:r>
              <a:rPr lang="tr-TR" sz="3600" b="1" dirty="0"/>
              <a:t>Araştırma Projeleri Yarışması</a:t>
            </a:r>
          </a:p>
        </p:txBody>
      </p:sp>
      <p:sp>
        <p:nvSpPr>
          <p:cNvPr id="11" name="Beşgen 10"/>
          <p:cNvSpPr/>
          <p:nvPr/>
        </p:nvSpPr>
        <p:spPr>
          <a:xfrm>
            <a:off x="323528" y="1819325"/>
            <a:ext cx="3240360" cy="576064"/>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r>
              <a:rPr lang="tr-TR" sz="2400" b="1" dirty="0"/>
              <a:t>TÜRKİYE FİNALLERİ</a:t>
            </a:r>
          </a:p>
        </p:txBody>
      </p:sp>
      <p:graphicFrame>
        <p:nvGraphicFramePr>
          <p:cNvPr id="3" name="Diyagram 2"/>
          <p:cNvGraphicFramePr/>
          <p:nvPr>
            <p:extLst>
              <p:ext uri="{D42A27DB-BD31-4B8C-83A1-F6EECF244321}">
                <p14:modId xmlns:p14="http://schemas.microsoft.com/office/powerpoint/2010/main" val="336254018"/>
              </p:ext>
            </p:extLst>
          </p:nvPr>
        </p:nvGraphicFramePr>
        <p:xfrm>
          <a:off x="971600" y="2060848"/>
          <a:ext cx="7560840" cy="454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Resim 11">
            <a:extLst>
              <a:ext uri="{FF2B5EF4-FFF2-40B4-BE49-F238E27FC236}">
                <a16:creationId xmlns:a16="http://schemas.microsoft.com/office/drawing/2014/main" id="{693189F4-A054-3143-94F3-0AAB9098222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113915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graphicEl>
                                              <a:dgm id="{EB9C3637-BD66-4354-8642-7818466E1506}"/>
                                            </p:graphicEl>
                                          </p:spTgt>
                                        </p:tgtEl>
                                        <p:attrNameLst>
                                          <p:attrName>style.visibility</p:attrName>
                                        </p:attrNameLst>
                                      </p:cBhvr>
                                      <p:to>
                                        <p:strVal val="visible"/>
                                      </p:to>
                                    </p:set>
                                    <p:anim calcmode="lin" valueType="num">
                                      <p:cBhvr additive="base">
                                        <p:cTn id="7" dur="500" fill="hold"/>
                                        <p:tgtEl>
                                          <p:spTgt spid="3">
                                            <p:graphicEl>
                                              <a:dgm id="{EB9C3637-BD66-4354-8642-7818466E1506}"/>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graphicEl>
                                              <a:dgm id="{EB9C3637-BD66-4354-8642-7818466E1506}"/>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graphicEl>
                                              <a:dgm id="{E17C1AD3-6144-49C5-8DBE-E4AC82BD1730}"/>
                                            </p:graphicEl>
                                          </p:spTgt>
                                        </p:tgtEl>
                                        <p:attrNameLst>
                                          <p:attrName>style.visibility</p:attrName>
                                        </p:attrNameLst>
                                      </p:cBhvr>
                                      <p:to>
                                        <p:strVal val="visible"/>
                                      </p:to>
                                    </p:set>
                                    <p:anim calcmode="lin" valueType="num">
                                      <p:cBhvr additive="base">
                                        <p:cTn id="11" dur="500" fill="hold"/>
                                        <p:tgtEl>
                                          <p:spTgt spid="3">
                                            <p:graphicEl>
                                              <a:dgm id="{E17C1AD3-6144-49C5-8DBE-E4AC82BD1730}"/>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graphicEl>
                                              <a:dgm id="{E17C1AD3-6144-49C5-8DBE-E4AC82BD1730}"/>
                                            </p:graphic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graphicEl>
                                              <a:dgm id="{83A4E19D-FF16-48E7-A618-77E43F6ABF26}"/>
                                            </p:graphicEl>
                                          </p:spTgt>
                                        </p:tgtEl>
                                        <p:attrNameLst>
                                          <p:attrName>style.visibility</p:attrName>
                                        </p:attrNameLst>
                                      </p:cBhvr>
                                      <p:to>
                                        <p:strVal val="visible"/>
                                      </p:to>
                                    </p:set>
                                    <p:anim calcmode="lin" valueType="num">
                                      <p:cBhvr additive="base">
                                        <p:cTn id="15" dur="500" fill="hold"/>
                                        <p:tgtEl>
                                          <p:spTgt spid="3">
                                            <p:graphicEl>
                                              <a:dgm id="{83A4E19D-FF16-48E7-A618-77E43F6ABF26}"/>
                                            </p:graphic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graphicEl>
                                              <a:dgm id="{83A4E19D-FF16-48E7-A618-77E43F6ABF26}"/>
                                            </p:graphic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graphicEl>
                                              <a:dgm id="{6BC904D7-FC8C-487C-A956-175BB241E7E9}"/>
                                            </p:graphicEl>
                                          </p:spTgt>
                                        </p:tgtEl>
                                        <p:attrNameLst>
                                          <p:attrName>style.visibility</p:attrName>
                                        </p:attrNameLst>
                                      </p:cBhvr>
                                      <p:to>
                                        <p:strVal val="visible"/>
                                      </p:to>
                                    </p:set>
                                    <p:anim calcmode="lin" valueType="num">
                                      <p:cBhvr additive="base">
                                        <p:cTn id="19" dur="500" fill="hold"/>
                                        <p:tgtEl>
                                          <p:spTgt spid="3">
                                            <p:graphicEl>
                                              <a:dgm id="{6BC904D7-FC8C-487C-A956-175BB241E7E9}"/>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graphicEl>
                                              <a:dgm id="{6BC904D7-FC8C-487C-A956-175BB241E7E9}"/>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2896"/>
            <a:ext cx="3754760" cy="4104456"/>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marL="514350" indent="-514350">
              <a:buFont typeface="+mj-lt"/>
              <a:buAutoNum type="arabicPeriod"/>
            </a:pPr>
            <a:r>
              <a:rPr lang="tr-TR" dirty="0"/>
              <a:t>Biyoloji, </a:t>
            </a:r>
          </a:p>
          <a:p>
            <a:pPr marL="514350" indent="-514350" algn="just">
              <a:buFont typeface="+mj-lt"/>
              <a:buAutoNum type="arabicPeriod"/>
            </a:pPr>
            <a:r>
              <a:rPr lang="tr-TR"/>
              <a:t>Coğrafya</a:t>
            </a:r>
            <a:r>
              <a:rPr lang="tr-TR" dirty="0"/>
              <a:t>, </a:t>
            </a:r>
          </a:p>
          <a:p>
            <a:pPr marL="514350" indent="-514350" algn="just">
              <a:buFont typeface="+mj-lt"/>
              <a:buAutoNum type="arabicPeriod"/>
            </a:pPr>
            <a:r>
              <a:rPr lang="tr-TR"/>
              <a:t>Değerler Eğitimi</a:t>
            </a:r>
            <a:r>
              <a:rPr lang="tr-TR" dirty="0"/>
              <a:t>, </a:t>
            </a:r>
          </a:p>
          <a:p>
            <a:pPr marL="514350" indent="-514350" algn="just">
              <a:buFont typeface="+mj-lt"/>
              <a:buAutoNum type="arabicPeriod"/>
            </a:pPr>
            <a:r>
              <a:rPr lang="tr-TR" dirty="0"/>
              <a:t>Fizik, </a:t>
            </a:r>
          </a:p>
          <a:p>
            <a:pPr marL="514350" indent="-514350" algn="just">
              <a:buFont typeface="+mj-lt"/>
              <a:buAutoNum type="arabicPeriod"/>
            </a:pPr>
            <a:r>
              <a:rPr lang="tr-TR" dirty="0"/>
              <a:t>Kimya, </a:t>
            </a:r>
          </a:p>
          <a:p>
            <a:pPr marL="514350" indent="-514350" algn="just">
              <a:buFont typeface="+mj-lt"/>
              <a:buAutoNum type="arabicPeriod"/>
            </a:pPr>
            <a:r>
              <a:rPr lang="tr-TR" dirty="0"/>
              <a:t>Kodlama,</a:t>
            </a:r>
          </a:p>
          <a:p>
            <a:pPr marL="514350" indent="-514350" algn="just">
              <a:buFont typeface="+mj-lt"/>
              <a:buAutoNum type="arabicPeriod"/>
            </a:pPr>
            <a:r>
              <a:rPr lang="tr-TR" dirty="0"/>
              <a:t>Matematik, </a:t>
            </a:r>
          </a:p>
          <a:p>
            <a:pPr marL="514350" indent="-514350" algn="just">
              <a:buFont typeface="+mj-lt"/>
              <a:buAutoNum type="arabicPeriod"/>
            </a:pPr>
            <a:r>
              <a:rPr lang="tr-TR" dirty="0"/>
              <a:t>Psikoloji, </a:t>
            </a:r>
          </a:p>
          <a:p>
            <a:pPr marL="514350" indent="-514350" algn="just">
              <a:buFont typeface="+mj-lt"/>
              <a:buAutoNum type="arabicPeriod"/>
            </a:pPr>
            <a:r>
              <a:rPr lang="tr-TR" dirty="0"/>
              <a:t>Sosyoloji, </a:t>
            </a:r>
          </a:p>
          <a:p>
            <a:pPr marL="514350" indent="-514350" algn="just">
              <a:buFont typeface="+mj-lt"/>
              <a:buAutoNum type="arabicPeriod"/>
            </a:pPr>
            <a:r>
              <a:rPr lang="tr-TR" dirty="0"/>
              <a:t>Tarih, </a:t>
            </a:r>
          </a:p>
          <a:p>
            <a:pPr marL="514350" indent="-514350" algn="just">
              <a:buFont typeface="+mj-lt"/>
              <a:buAutoNum type="arabicPeriod"/>
            </a:pPr>
            <a:r>
              <a:rPr lang="tr-TR" dirty="0"/>
              <a:t>Teknolojik Tasarım, </a:t>
            </a:r>
          </a:p>
          <a:p>
            <a:pPr marL="514350" indent="-514350" algn="just">
              <a:buFont typeface="+mj-lt"/>
              <a:buAutoNum type="arabicPeriod"/>
            </a:pPr>
            <a:r>
              <a:rPr lang="tr-TR" dirty="0"/>
              <a:t>Türk Dili ve Edebiyatı</a:t>
            </a:r>
          </a:p>
        </p:txBody>
      </p:sp>
      <p:sp>
        <p:nvSpPr>
          <p:cNvPr id="5" name="İçerik Yer Tutucusu 2"/>
          <p:cNvSpPr txBox="1">
            <a:spLocks/>
          </p:cNvSpPr>
          <p:nvPr/>
        </p:nvSpPr>
        <p:spPr>
          <a:xfrm>
            <a:off x="4981092" y="2510805"/>
            <a:ext cx="3839380" cy="4086547"/>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tr-TR" dirty="0"/>
              <a:t>Adana, </a:t>
            </a:r>
          </a:p>
          <a:p>
            <a:pPr marL="514350" indent="-514350" algn="just">
              <a:buFont typeface="+mj-lt"/>
              <a:buAutoNum type="arabicPeriod"/>
            </a:pPr>
            <a:r>
              <a:rPr lang="tr-TR" dirty="0"/>
              <a:t>Ankara, </a:t>
            </a:r>
          </a:p>
          <a:p>
            <a:pPr marL="514350" indent="-514350" algn="just">
              <a:buFont typeface="+mj-lt"/>
              <a:buAutoNum type="arabicPeriod"/>
            </a:pPr>
            <a:r>
              <a:rPr lang="tr-TR" dirty="0"/>
              <a:t>Bursa, </a:t>
            </a:r>
          </a:p>
          <a:p>
            <a:pPr marL="514350" indent="-514350" algn="just">
              <a:buFont typeface="+mj-lt"/>
              <a:buAutoNum type="arabicPeriod"/>
            </a:pPr>
            <a:r>
              <a:rPr lang="tr-TR" dirty="0"/>
              <a:t>Erzurum, </a:t>
            </a:r>
          </a:p>
          <a:p>
            <a:pPr marL="514350" indent="-514350" algn="just">
              <a:buFont typeface="+mj-lt"/>
              <a:buAutoNum type="arabicPeriod"/>
            </a:pPr>
            <a:r>
              <a:rPr lang="tr-TR" dirty="0"/>
              <a:t>İstanbul-Asya, </a:t>
            </a:r>
          </a:p>
          <a:p>
            <a:pPr marL="514350" indent="-514350" algn="just">
              <a:buFont typeface="+mj-lt"/>
              <a:buAutoNum type="arabicPeriod"/>
            </a:pPr>
            <a:r>
              <a:rPr lang="tr-TR" dirty="0"/>
              <a:t>İstanbul-Avrupa, </a:t>
            </a:r>
          </a:p>
          <a:p>
            <a:pPr marL="514350" indent="-514350" algn="just">
              <a:buFont typeface="+mj-lt"/>
              <a:buAutoNum type="arabicPeriod"/>
            </a:pPr>
            <a:r>
              <a:rPr lang="tr-TR" dirty="0"/>
              <a:t>İzmir, </a:t>
            </a:r>
          </a:p>
          <a:p>
            <a:pPr marL="514350" indent="-514350" algn="just">
              <a:buFont typeface="+mj-lt"/>
              <a:buAutoNum type="arabicPeriod"/>
            </a:pPr>
            <a:r>
              <a:rPr lang="tr-TR" dirty="0"/>
              <a:t>Kayseri, </a:t>
            </a:r>
          </a:p>
          <a:p>
            <a:pPr marL="514350" indent="-514350" algn="just">
              <a:buFont typeface="+mj-lt"/>
              <a:buAutoNum type="arabicPeriod"/>
            </a:pPr>
            <a:r>
              <a:rPr lang="tr-TR" dirty="0"/>
              <a:t>Konya, </a:t>
            </a:r>
          </a:p>
          <a:p>
            <a:pPr marL="514350" indent="-514350" algn="just">
              <a:buFont typeface="+mj-lt"/>
              <a:buAutoNum type="arabicPeriod"/>
            </a:pPr>
            <a:r>
              <a:rPr lang="tr-TR" dirty="0"/>
              <a:t>Malatya, </a:t>
            </a:r>
          </a:p>
          <a:p>
            <a:pPr marL="514350" indent="-514350" algn="just">
              <a:buFont typeface="+mj-lt"/>
              <a:buAutoNum type="arabicPeriod"/>
            </a:pPr>
            <a:r>
              <a:rPr lang="tr-TR" dirty="0"/>
              <a:t>Samsun </a:t>
            </a:r>
          </a:p>
          <a:p>
            <a:pPr marL="514350" indent="-514350" algn="just">
              <a:buFont typeface="+mj-lt"/>
              <a:buAutoNum type="arabicPeriod"/>
            </a:pPr>
            <a:r>
              <a:rPr lang="tr-TR" dirty="0"/>
              <a:t>Van</a:t>
            </a:r>
          </a:p>
        </p:txBody>
      </p:sp>
      <p:sp>
        <p:nvSpPr>
          <p:cNvPr id="6" name="Beşgen 5"/>
          <p:cNvSpPr/>
          <p:nvPr/>
        </p:nvSpPr>
        <p:spPr>
          <a:xfrm>
            <a:off x="395536" y="1819325"/>
            <a:ext cx="3888432" cy="576064"/>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dirty="0"/>
              <a:t>Başvuru Alanları</a:t>
            </a:r>
          </a:p>
        </p:txBody>
      </p:sp>
      <p:sp>
        <p:nvSpPr>
          <p:cNvPr id="8" name="Beşgen 7"/>
          <p:cNvSpPr/>
          <p:nvPr/>
        </p:nvSpPr>
        <p:spPr>
          <a:xfrm>
            <a:off x="4981092" y="1819324"/>
            <a:ext cx="3839380" cy="576064"/>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dirty="0"/>
              <a:t>Başvuru Bölgeleri</a:t>
            </a:r>
          </a:p>
        </p:txBody>
      </p:sp>
      <p:sp>
        <p:nvSpPr>
          <p:cNvPr id="9" name="Başlık 1"/>
          <p:cNvSpPr>
            <a:spLocks noGrp="1"/>
          </p:cNvSpPr>
          <p:nvPr>
            <p:ph type="title"/>
          </p:nvPr>
        </p:nvSpPr>
        <p:spPr>
          <a:xfrm>
            <a:off x="1907704" y="252462"/>
            <a:ext cx="6912768" cy="1143000"/>
          </a:xfrm>
        </p:spPr>
        <p:txBody>
          <a:bodyPr>
            <a:noAutofit/>
          </a:bodyPr>
          <a:lstStyle/>
          <a:p>
            <a:pPr algn="l"/>
            <a:r>
              <a:rPr lang="tr-TR" sz="3600" b="1" dirty="0"/>
              <a:t>TÜBİTAK </a:t>
            </a:r>
            <a:r>
              <a:rPr lang="tr-TR" sz="3600" b="1"/>
              <a:t>Lise Öğrencileri </a:t>
            </a:r>
            <a:r>
              <a:rPr lang="tr-TR" sz="3600" b="1" dirty="0"/>
              <a:t>Araştırma Projeleri Yarışması</a:t>
            </a:r>
          </a:p>
        </p:txBody>
      </p:sp>
      <p:pic>
        <p:nvPicPr>
          <p:cNvPr id="10" name="Resim 9">
            <a:extLst>
              <a:ext uri="{FF2B5EF4-FFF2-40B4-BE49-F238E27FC236}">
                <a16:creationId xmlns:a16="http://schemas.microsoft.com/office/drawing/2014/main" id="{C507DB76-1365-E245-B4B1-2127EDAEB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304661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hlinkClick r:id="rId2" tooltip="Sayfa 1"/>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5" name="Rectangle 2">
            <a:hlinkClick r:id="rId2" tooltip="Sayfa 1"/>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6" name="Rectangle 3">
            <a:hlinkClick r:id="rId2" tooltip="Sayfa 1"/>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7" name="Rectangle 4">
            <a:hlinkClick r:id="rId2" tooltip="Sayfa 1"/>
          </p:cNvPr>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charset="0"/>
              <a:cs typeface="Arial" charset="0"/>
            </a:endParaRPr>
          </a:p>
        </p:txBody>
      </p:sp>
      <p:sp>
        <p:nvSpPr>
          <p:cNvPr id="10" name="Başlık 1"/>
          <p:cNvSpPr>
            <a:spLocks noGrp="1"/>
          </p:cNvSpPr>
          <p:nvPr>
            <p:ph type="title"/>
          </p:nvPr>
        </p:nvSpPr>
        <p:spPr>
          <a:xfrm>
            <a:off x="1907704" y="252462"/>
            <a:ext cx="6912768" cy="1143000"/>
          </a:xfrm>
        </p:spPr>
        <p:txBody>
          <a:bodyPr>
            <a:noAutofit/>
          </a:bodyPr>
          <a:lstStyle/>
          <a:p>
            <a:pPr algn="l"/>
            <a:r>
              <a:rPr lang="tr-TR" sz="3600" b="1" dirty="0"/>
              <a:t>TÜBİTAK </a:t>
            </a:r>
            <a:r>
              <a:rPr lang="tr-TR" sz="3600" b="1"/>
              <a:t>Lise Öğrencileri </a:t>
            </a:r>
            <a:r>
              <a:rPr lang="tr-TR" sz="3600" b="1" dirty="0"/>
              <a:t>Araştırma Projeleri Yarışması</a:t>
            </a:r>
          </a:p>
        </p:txBody>
      </p:sp>
      <p:graphicFrame>
        <p:nvGraphicFramePr>
          <p:cNvPr id="9" name="Diyagram 8"/>
          <p:cNvGraphicFramePr/>
          <p:nvPr>
            <p:extLst>
              <p:ext uri="{D42A27DB-BD31-4B8C-83A1-F6EECF244321}">
                <p14:modId xmlns:p14="http://schemas.microsoft.com/office/powerpoint/2010/main" val="230577335"/>
              </p:ext>
            </p:extLst>
          </p:nvPr>
        </p:nvGraphicFramePr>
        <p:xfrm>
          <a:off x="129952" y="1916832"/>
          <a:ext cx="8884096"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8" name="Picture 4" descr="İlgili resim"/>
          <p:cNvPicPr>
            <a:picLocks noChangeAspect="1" noChangeArrowheads="1"/>
          </p:cNvPicPr>
          <p:nvPr/>
        </p:nvPicPr>
        <p:blipFill rotWithShape="1">
          <a:blip r:embed="rId8">
            <a:extLst>
              <a:ext uri="{28A0092B-C50C-407E-A947-70E740481C1C}">
                <a14:useLocalDpi xmlns:a14="http://schemas.microsoft.com/office/drawing/2010/main" val="0"/>
              </a:ext>
            </a:extLst>
          </a:blip>
          <a:srcRect l="29335" r="32183"/>
          <a:stretch/>
        </p:blipFill>
        <p:spPr bwMode="auto">
          <a:xfrm>
            <a:off x="251520" y="2161566"/>
            <a:ext cx="711485" cy="61936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4" descr="İlgili resim"/>
          <p:cNvPicPr>
            <a:picLocks noChangeAspect="1" noChangeArrowheads="1"/>
          </p:cNvPicPr>
          <p:nvPr/>
        </p:nvPicPr>
        <p:blipFill rotWithShape="1">
          <a:blip r:embed="rId8">
            <a:extLst>
              <a:ext uri="{28A0092B-C50C-407E-A947-70E740481C1C}">
                <a14:useLocalDpi xmlns:a14="http://schemas.microsoft.com/office/drawing/2010/main" val="0"/>
              </a:ext>
            </a:extLst>
          </a:blip>
          <a:srcRect l="29335" r="32183"/>
          <a:stretch/>
        </p:blipFill>
        <p:spPr bwMode="auto">
          <a:xfrm>
            <a:off x="641437" y="3068960"/>
            <a:ext cx="720297" cy="62703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descr="İlgili resim"/>
          <p:cNvPicPr>
            <a:picLocks noChangeAspect="1" noChangeArrowheads="1"/>
          </p:cNvPicPr>
          <p:nvPr/>
        </p:nvPicPr>
        <p:blipFill rotWithShape="1">
          <a:blip r:embed="rId8">
            <a:extLst>
              <a:ext uri="{28A0092B-C50C-407E-A947-70E740481C1C}">
                <a14:useLocalDpi xmlns:a14="http://schemas.microsoft.com/office/drawing/2010/main" val="0"/>
              </a:ext>
            </a:extLst>
          </a:blip>
          <a:srcRect l="29335" r="32183"/>
          <a:stretch/>
        </p:blipFill>
        <p:spPr bwMode="auto">
          <a:xfrm>
            <a:off x="641437" y="4314135"/>
            <a:ext cx="720297" cy="627033"/>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4" descr="İlgili resim"/>
          <p:cNvPicPr>
            <a:picLocks noChangeAspect="1" noChangeArrowheads="1"/>
          </p:cNvPicPr>
          <p:nvPr/>
        </p:nvPicPr>
        <p:blipFill rotWithShape="1">
          <a:blip r:embed="rId8">
            <a:extLst>
              <a:ext uri="{28A0092B-C50C-407E-A947-70E740481C1C}">
                <a14:useLocalDpi xmlns:a14="http://schemas.microsoft.com/office/drawing/2010/main" val="0"/>
              </a:ext>
            </a:extLst>
          </a:blip>
          <a:srcRect l="29335" r="32183"/>
          <a:stretch/>
        </p:blipFill>
        <p:spPr bwMode="auto">
          <a:xfrm>
            <a:off x="293107" y="5301208"/>
            <a:ext cx="720297" cy="627033"/>
          </a:xfrm>
          <a:prstGeom prst="rect">
            <a:avLst/>
          </a:prstGeom>
          <a:noFill/>
          <a:extLst>
            <a:ext uri="{909E8E84-426E-40DD-AFC4-6F175D3DCCD1}">
              <a14:hiddenFill xmlns:a14="http://schemas.microsoft.com/office/drawing/2010/main">
                <a:solidFill>
                  <a:srgbClr val="FFFFFF"/>
                </a:solidFill>
              </a14:hiddenFill>
            </a:ext>
          </a:extLst>
        </p:spPr>
      </p:pic>
      <p:pic>
        <p:nvPicPr>
          <p:cNvPr id="13" name="Resim 12">
            <a:extLst>
              <a:ext uri="{FF2B5EF4-FFF2-40B4-BE49-F238E27FC236}">
                <a16:creationId xmlns:a16="http://schemas.microsoft.com/office/drawing/2014/main" id="{BA8C8439-F784-D443-8FAE-F6711D29C2A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117360"/>
            <a:ext cx="1451744" cy="1173650"/>
          </a:xfrm>
          <a:prstGeom prst="rect">
            <a:avLst/>
          </a:prstGeom>
        </p:spPr>
      </p:pic>
    </p:spTree>
    <p:extLst>
      <p:ext uri="{BB962C8B-B14F-4D97-AF65-F5344CB8AC3E}">
        <p14:creationId xmlns:p14="http://schemas.microsoft.com/office/powerpoint/2010/main" val="270882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graphicEl>
                                              <a:dgm id="{6FD59FA4-6D80-4010-8734-4D31A38C6296}"/>
                                            </p:graphicEl>
                                          </p:spTgt>
                                        </p:tgtEl>
                                        <p:attrNameLst>
                                          <p:attrName>style.visibility</p:attrName>
                                        </p:attrNameLst>
                                      </p:cBhvr>
                                      <p:to>
                                        <p:strVal val="visible"/>
                                      </p:to>
                                    </p:set>
                                    <p:anim calcmode="lin" valueType="num">
                                      <p:cBhvr additive="base">
                                        <p:cTn id="7" dur="500" fill="hold"/>
                                        <p:tgtEl>
                                          <p:spTgt spid="9">
                                            <p:graphicEl>
                                              <a:dgm id="{6FD59FA4-6D80-4010-8734-4D31A38C6296}"/>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graphicEl>
                                              <a:dgm id="{6FD59FA4-6D80-4010-8734-4D31A38C6296}"/>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graphicEl>
                                              <a:dgm id="{02D21D62-DD6C-42F6-B0B9-0A6E3B25009B}"/>
                                            </p:graphicEl>
                                          </p:spTgt>
                                        </p:tgtEl>
                                        <p:attrNameLst>
                                          <p:attrName>style.visibility</p:attrName>
                                        </p:attrNameLst>
                                      </p:cBhvr>
                                      <p:to>
                                        <p:strVal val="visible"/>
                                      </p:to>
                                    </p:set>
                                    <p:anim calcmode="lin" valueType="num">
                                      <p:cBhvr additive="base">
                                        <p:cTn id="11" dur="500" fill="hold"/>
                                        <p:tgtEl>
                                          <p:spTgt spid="9">
                                            <p:graphicEl>
                                              <a:dgm id="{02D21D62-DD6C-42F6-B0B9-0A6E3B25009B}"/>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
                                            <p:graphicEl>
                                              <a:dgm id="{02D21D62-DD6C-42F6-B0B9-0A6E3B25009B}"/>
                                            </p:graphic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graphicEl>
                                              <a:dgm id="{010EAC32-9357-4020-B115-FA480E32782B}"/>
                                            </p:graphicEl>
                                          </p:spTgt>
                                        </p:tgtEl>
                                        <p:attrNameLst>
                                          <p:attrName>style.visibility</p:attrName>
                                        </p:attrNameLst>
                                      </p:cBhvr>
                                      <p:to>
                                        <p:strVal val="visible"/>
                                      </p:to>
                                    </p:set>
                                    <p:anim calcmode="lin" valueType="num">
                                      <p:cBhvr additive="base">
                                        <p:cTn id="15" dur="500" fill="hold"/>
                                        <p:tgtEl>
                                          <p:spTgt spid="9">
                                            <p:graphicEl>
                                              <a:dgm id="{010EAC32-9357-4020-B115-FA480E32782B}"/>
                                            </p:graphic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
                                            <p:graphicEl>
                                              <a:dgm id="{010EAC32-9357-4020-B115-FA480E32782B}"/>
                                            </p:graphic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
                                            <p:graphicEl>
                                              <a:dgm id="{27DA89E7-67AB-462A-9A61-094FA07BA66E}"/>
                                            </p:graphicEl>
                                          </p:spTgt>
                                        </p:tgtEl>
                                        <p:attrNameLst>
                                          <p:attrName>style.visibility</p:attrName>
                                        </p:attrNameLst>
                                      </p:cBhvr>
                                      <p:to>
                                        <p:strVal val="visible"/>
                                      </p:to>
                                    </p:set>
                                    <p:anim calcmode="lin" valueType="num">
                                      <p:cBhvr additive="base">
                                        <p:cTn id="21" dur="500" fill="hold"/>
                                        <p:tgtEl>
                                          <p:spTgt spid="9">
                                            <p:graphicEl>
                                              <a:dgm id="{27DA89E7-67AB-462A-9A61-094FA07BA66E}"/>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
                                            <p:graphicEl>
                                              <a:dgm id="{27DA89E7-67AB-462A-9A61-094FA07BA66E}"/>
                                            </p:graphic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9">
                                            <p:graphicEl>
                                              <a:dgm id="{336F3EA5-7187-47FF-ACF2-945E7715BA97}"/>
                                            </p:graphicEl>
                                          </p:spTgt>
                                        </p:tgtEl>
                                        <p:attrNameLst>
                                          <p:attrName>style.visibility</p:attrName>
                                        </p:attrNameLst>
                                      </p:cBhvr>
                                      <p:to>
                                        <p:strVal val="visible"/>
                                      </p:to>
                                    </p:set>
                                    <p:anim calcmode="lin" valueType="num">
                                      <p:cBhvr additive="base">
                                        <p:cTn id="25" dur="500" fill="hold"/>
                                        <p:tgtEl>
                                          <p:spTgt spid="9">
                                            <p:graphicEl>
                                              <a:dgm id="{336F3EA5-7187-47FF-ACF2-945E7715BA97}"/>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graphicEl>
                                              <a:dgm id="{336F3EA5-7187-47FF-ACF2-945E7715BA97}"/>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
                                            <p:graphicEl>
                                              <a:dgm id="{7745D82B-C08D-496C-9400-9BCC2E06D48C}"/>
                                            </p:graphicEl>
                                          </p:spTgt>
                                        </p:tgtEl>
                                        <p:attrNameLst>
                                          <p:attrName>style.visibility</p:attrName>
                                        </p:attrNameLst>
                                      </p:cBhvr>
                                      <p:to>
                                        <p:strVal val="visible"/>
                                      </p:to>
                                    </p:set>
                                    <p:anim calcmode="lin" valueType="num">
                                      <p:cBhvr additive="base">
                                        <p:cTn id="31" dur="500" fill="hold"/>
                                        <p:tgtEl>
                                          <p:spTgt spid="9">
                                            <p:graphicEl>
                                              <a:dgm id="{7745D82B-C08D-496C-9400-9BCC2E06D48C}"/>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graphicEl>
                                              <a:dgm id="{7745D82B-C08D-496C-9400-9BCC2E06D48C}"/>
                                            </p:graphic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9">
                                            <p:graphicEl>
                                              <a:dgm id="{E2DDA484-0E46-47BF-8B85-451205AF6CA0}"/>
                                            </p:graphicEl>
                                          </p:spTgt>
                                        </p:tgtEl>
                                        <p:attrNameLst>
                                          <p:attrName>style.visibility</p:attrName>
                                        </p:attrNameLst>
                                      </p:cBhvr>
                                      <p:to>
                                        <p:strVal val="visible"/>
                                      </p:to>
                                    </p:set>
                                    <p:anim calcmode="lin" valueType="num">
                                      <p:cBhvr additive="base">
                                        <p:cTn id="35" dur="500" fill="hold"/>
                                        <p:tgtEl>
                                          <p:spTgt spid="9">
                                            <p:graphicEl>
                                              <a:dgm id="{E2DDA484-0E46-47BF-8B85-451205AF6CA0}"/>
                                            </p:graphic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9">
                                            <p:graphicEl>
                                              <a:dgm id="{E2DDA484-0E46-47BF-8B85-451205AF6CA0}"/>
                                            </p:graphic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graphicEl>
                                              <a:dgm id="{D2EDEC67-4B0A-465E-8EAF-C4F8DF260623}"/>
                                            </p:graphicEl>
                                          </p:spTgt>
                                        </p:tgtEl>
                                        <p:attrNameLst>
                                          <p:attrName>style.visibility</p:attrName>
                                        </p:attrNameLst>
                                      </p:cBhvr>
                                      <p:to>
                                        <p:strVal val="visible"/>
                                      </p:to>
                                    </p:set>
                                    <p:anim calcmode="lin" valueType="num">
                                      <p:cBhvr additive="base">
                                        <p:cTn id="41" dur="500" fill="hold"/>
                                        <p:tgtEl>
                                          <p:spTgt spid="9">
                                            <p:graphicEl>
                                              <a:dgm id="{D2EDEC67-4B0A-465E-8EAF-C4F8DF260623}"/>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9">
                                            <p:graphicEl>
                                              <a:dgm id="{D2EDEC67-4B0A-465E-8EAF-C4F8DF260623}"/>
                                            </p:graphic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9">
                                            <p:graphicEl>
                                              <a:dgm id="{0D9BDC93-8B78-47FE-B976-424C25F65C34}"/>
                                            </p:graphicEl>
                                          </p:spTgt>
                                        </p:tgtEl>
                                        <p:attrNameLst>
                                          <p:attrName>style.visibility</p:attrName>
                                        </p:attrNameLst>
                                      </p:cBhvr>
                                      <p:to>
                                        <p:strVal val="visible"/>
                                      </p:to>
                                    </p:set>
                                    <p:anim calcmode="lin" valueType="num">
                                      <p:cBhvr additive="base">
                                        <p:cTn id="45" dur="500" fill="hold"/>
                                        <p:tgtEl>
                                          <p:spTgt spid="9">
                                            <p:graphicEl>
                                              <a:dgm id="{0D9BDC93-8B78-47FE-B976-424C25F65C34}"/>
                                            </p:graphic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9">
                                            <p:graphicEl>
                                              <a:dgm id="{0D9BDC93-8B78-47FE-B976-424C25F65C34}"/>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 18"/>
          <p:cNvGrpSpPr/>
          <p:nvPr/>
        </p:nvGrpSpPr>
        <p:grpSpPr>
          <a:xfrm>
            <a:off x="1259632" y="279413"/>
            <a:ext cx="7632848" cy="6192985"/>
            <a:chOff x="1259632" y="279413"/>
            <a:chExt cx="7632848" cy="6192985"/>
          </a:xfrm>
          <a:gradFill flip="none" rotWithShape="1">
            <a:gsLst>
              <a:gs pos="0">
                <a:srgbClr val="5E9EFF">
                  <a:lumMod val="52000"/>
                </a:srgbClr>
              </a:gs>
              <a:gs pos="39999">
                <a:srgbClr val="85C2FF"/>
              </a:gs>
              <a:gs pos="70000">
                <a:srgbClr val="C4D6EB"/>
              </a:gs>
              <a:gs pos="100000">
                <a:srgbClr val="FFEBFA"/>
              </a:gs>
            </a:gsLst>
            <a:lin ang="16200000" scaled="0"/>
            <a:tileRect/>
          </a:gradFill>
        </p:grpSpPr>
        <p:grpSp>
          <p:nvGrpSpPr>
            <p:cNvPr id="2" name="Grup 1"/>
            <p:cNvGrpSpPr/>
            <p:nvPr/>
          </p:nvGrpSpPr>
          <p:grpSpPr>
            <a:xfrm>
              <a:off x="1259632" y="285688"/>
              <a:ext cx="5298248" cy="6186710"/>
              <a:chOff x="2194026" y="264837"/>
              <a:chExt cx="5298248" cy="6186710"/>
            </a:xfrm>
            <a:grpFill/>
          </p:grpSpPr>
          <p:sp>
            <p:nvSpPr>
              <p:cNvPr id="4" name="Serbest Form 3"/>
              <p:cNvSpPr/>
              <p:nvPr/>
            </p:nvSpPr>
            <p:spPr>
              <a:xfrm rot="21600000">
                <a:off x="2194026" y="264837"/>
                <a:ext cx="5298247" cy="703753"/>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1" numCol="1" spcCol="1270" anchor="ctr" anchorCtr="0">
                <a:noAutofit/>
              </a:bodyPr>
              <a:lstStyle/>
              <a:p>
                <a:pPr lvl="0" algn="ctr" defTabSz="800100">
                  <a:lnSpc>
                    <a:spcPct val="90000"/>
                  </a:lnSpc>
                  <a:spcBef>
                    <a:spcPct val="0"/>
                  </a:spcBef>
                  <a:spcAft>
                    <a:spcPct val="35000"/>
                  </a:spcAft>
                </a:pPr>
                <a:r>
                  <a:rPr lang="tr-TR" sz="1800" b="1" kern="1200" dirty="0"/>
                  <a:t>Zümre arkadaşlarınızla TÜBİTAK Proje Rehberini ve Örnek Projeleri dikkatlice okuyun, </a:t>
                </a:r>
              </a:p>
            </p:txBody>
          </p:sp>
          <p:sp>
            <p:nvSpPr>
              <p:cNvPr id="7" name="Serbest Form 6"/>
              <p:cNvSpPr/>
              <p:nvPr/>
            </p:nvSpPr>
            <p:spPr>
              <a:xfrm rot="21600000">
                <a:off x="2194026" y="1178663"/>
                <a:ext cx="5298247" cy="703753"/>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1" numCol="1" spcCol="1270" anchor="ctr" anchorCtr="0">
                <a:noAutofit/>
              </a:bodyPr>
              <a:lstStyle/>
              <a:p>
                <a:pPr lvl="0" algn="ctr" defTabSz="800100">
                  <a:lnSpc>
                    <a:spcPct val="90000"/>
                  </a:lnSpc>
                  <a:spcBef>
                    <a:spcPct val="0"/>
                  </a:spcBef>
                  <a:spcAft>
                    <a:spcPct val="35000"/>
                  </a:spcAft>
                </a:pPr>
                <a:r>
                  <a:rPr lang="tr-TR" sz="1800" b="1" kern="1200" dirty="0"/>
                  <a:t>Derslerinizde TÜBİTAK ve benzeri ulusal uluslar arası yarışmalar </a:t>
                </a:r>
                <a:r>
                  <a:rPr lang="tr-TR" sz="1800" b="1" kern="1200"/>
                  <a:t>hakkında öğrencilerinize doğru </a:t>
                </a:r>
                <a:r>
                  <a:rPr lang="tr-TR" sz="1800" b="1" kern="1200" dirty="0"/>
                  <a:t>bilgiyi verin. </a:t>
                </a:r>
              </a:p>
            </p:txBody>
          </p:sp>
          <p:sp>
            <p:nvSpPr>
              <p:cNvPr id="9" name="Serbest Form 8"/>
              <p:cNvSpPr/>
              <p:nvPr/>
            </p:nvSpPr>
            <p:spPr>
              <a:xfrm rot="21600000">
                <a:off x="2194026" y="2092489"/>
                <a:ext cx="5298247"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2" tIns="68581" rIns="128016" bIns="68580" numCol="1" spcCol="1270" anchor="ctr" anchorCtr="0">
                <a:noAutofit/>
              </a:bodyPr>
              <a:lstStyle/>
              <a:p>
                <a:pPr algn="ctr" defTabSz="800100">
                  <a:lnSpc>
                    <a:spcPct val="90000"/>
                  </a:lnSpc>
                  <a:spcBef>
                    <a:spcPct val="0"/>
                  </a:spcBef>
                  <a:spcAft>
                    <a:spcPct val="35000"/>
                  </a:spcAft>
                </a:pPr>
                <a:r>
                  <a:rPr lang="tr-TR" b="1" dirty="0"/>
                  <a:t>Örnek proje raporlarını birlikte </a:t>
                </a:r>
                <a:r>
                  <a:rPr lang="tr-TR" b="1"/>
                  <a:t>inceleyip değerlendirin</a:t>
                </a:r>
                <a:r>
                  <a:rPr lang="tr-TR" b="1" dirty="0"/>
                  <a:t>. Benzerini ya da daha iyisini yapabileceklerine inandırın.</a:t>
                </a:r>
              </a:p>
            </p:txBody>
          </p:sp>
          <p:sp>
            <p:nvSpPr>
              <p:cNvPr id="11" name="Serbest Form 10"/>
              <p:cNvSpPr/>
              <p:nvPr/>
            </p:nvSpPr>
            <p:spPr>
              <a:xfrm rot="21600000">
                <a:off x="2194026" y="3006316"/>
                <a:ext cx="5298247"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0" numCol="1" spcCol="1270" anchor="ctr" anchorCtr="0">
                <a:noAutofit/>
              </a:bodyPr>
              <a:lstStyle/>
              <a:p>
                <a:pPr algn="ctr" defTabSz="800100">
                  <a:lnSpc>
                    <a:spcPct val="90000"/>
                  </a:lnSpc>
                  <a:spcBef>
                    <a:spcPct val="0"/>
                  </a:spcBef>
                  <a:spcAft>
                    <a:spcPct val="35000"/>
                  </a:spcAft>
                </a:pPr>
                <a:r>
                  <a:rPr lang="tr-TR" b="1" dirty="0"/>
                  <a:t>Özellikle ÖSYM Ek-puan  ve sınavsız tercihten, başarı hikayelerinden  bahsedin. Toplantılar yapın, notlar alın, </a:t>
                </a:r>
              </a:p>
            </p:txBody>
          </p:sp>
          <p:sp>
            <p:nvSpPr>
              <p:cNvPr id="13" name="Serbest Form 12"/>
              <p:cNvSpPr/>
              <p:nvPr/>
            </p:nvSpPr>
            <p:spPr>
              <a:xfrm rot="21600000">
                <a:off x="2194026" y="3920142"/>
                <a:ext cx="5298247"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0" numCol="1" spcCol="1270" anchor="ctr" anchorCtr="0">
                <a:noAutofit/>
              </a:bodyPr>
              <a:lstStyle/>
              <a:p>
                <a:pPr algn="ctr" defTabSz="800100">
                  <a:lnSpc>
                    <a:spcPct val="90000"/>
                  </a:lnSpc>
                  <a:spcBef>
                    <a:spcPct val="0"/>
                  </a:spcBef>
                  <a:spcAft>
                    <a:spcPct val="35000"/>
                  </a:spcAft>
                </a:pPr>
                <a:r>
                  <a:rPr lang="tr-TR" b="1" dirty="0"/>
                  <a:t>Bilimsel çalışma basamaklarını </a:t>
                </a:r>
                <a:r>
                  <a:rPr lang="tr-TR" b="1" u="sng" dirty="0"/>
                  <a:t>somut örneklerle </a:t>
                </a:r>
                <a:r>
                  <a:rPr lang="tr-TR" b="1" dirty="0"/>
                  <a:t>açıklayın. Bilimsel çalışma yapma, bilimsel etik kültürü kazandırın. </a:t>
                </a:r>
              </a:p>
            </p:txBody>
          </p:sp>
          <p:sp>
            <p:nvSpPr>
              <p:cNvPr id="15" name="Serbest Form 14"/>
              <p:cNvSpPr/>
              <p:nvPr/>
            </p:nvSpPr>
            <p:spPr>
              <a:xfrm rot="21600000">
                <a:off x="2194026" y="4833969"/>
                <a:ext cx="5298248"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7" bIns="68580" numCol="1" spcCol="1270" anchor="ctr" anchorCtr="0">
                <a:noAutofit/>
              </a:bodyPr>
              <a:lstStyle/>
              <a:p>
                <a:pPr lvl="0" algn="ctr" defTabSz="800100">
                  <a:lnSpc>
                    <a:spcPct val="90000"/>
                  </a:lnSpc>
                  <a:spcBef>
                    <a:spcPct val="0"/>
                  </a:spcBef>
                  <a:spcAft>
                    <a:spcPct val="35000"/>
                  </a:spcAft>
                </a:pPr>
                <a:r>
                  <a:rPr lang="tr-TR" sz="1700" b="1" kern="1200"/>
                  <a:t>Diğer </a:t>
                </a:r>
                <a:r>
                  <a:rPr lang="tr-TR" sz="1700" b="1" kern="1200" dirty="0"/>
                  <a:t>arkadaşlarından farklı olarak bir </a:t>
                </a:r>
                <a:r>
                  <a:rPr lang="tr-TR" sz="1700" b="1" kern="1200"/>
                  <a:t>alanda uzmanlaştığını </a:t>
                </a:r>
                <a:r>
                  <a:rPr lang="tr-TR" sz="1700" b="1" kern="1200" dirty="0"/>
                  <a:t>hissettirin, </a:t>
                </a:r>
                <a:r>
                  <a:rPr lang="tr-TR" sz="1700" b="1" kern="1200"/>
                  <a:t>çalışmalarını diğer  </a:t>
                </a:r>
                <a:r>
                  <a:rPr lang="tr-TR" sz="1700" b="1" kern="1200" dirty="0"/>
                  <a:t>arkadaşları ile paylaşabilmesi için ortamlar yaratın.</a:t>
                </a:r>
              </a:p>
            </p:txBody>
          </p:sp>
          <p:sp>
            <p:nvSpPr>
              <p:cNvPr id="17" name="Serbest Form 16"/>
              <p:cNvSpPr/>
              <p:nvPr/>
            </p:nvSpPr>
            <p:spPr>
              <a:xfrm rot="21600000">
                <a:off x="2194026" y="5747795"/>
                <a:ext cx="5298247"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2" tIns="76201" rIns="142240" bIns="76200" numCol="1" spcCol="1270" anchor="ctr" anchorCtr="0">
                <a:noAutofit/>
              </a:bodyPr>
              <a:lstStyle/>
              <a:p>
                <a:pPr lvl="0" algn="ctr" defTabSz="889000">
                  <a:lnSpc>
                    <a:spcPct val="90000"/>
                  </a:lnSpc>
                  <a:spcBef>
                    <a:spcPct val="0"/>
                  </a:spcBef>
                  <a:spcAft>
                    <a:spcPct val="35000"/>
                  </a:spcAft>
                </a:pPr>
                <a:r>
                  <a:rPr lang="tr-TR" sz="1500" b="1" dirty="0"/>
                  <a:t>Her proje için </a:t>
                </a:r>
                <a:r>
                  <a:rPr lang="tr-TR" sz="1500" b="1"/>
                  <a:t>2 öğrenci </a:t>
                </a:r>
                <a:r>
                  <a:rPr lang="tr-TR" sz="1500" b="1" dirty="0"/>
                  <a:t>belirleyin. Problemler verin, takım halinde ve bireysel buldukları çözümleri </a:t>
                </a:r>
                <a:r>
                  <a:rPr lang="tr-TR" sz="1500" b="1"/>
                  <a:t>kendileri değerlendirsinler</a:t>
                </a:r>
                <a:r>
                  <a:rPr lang="tr-TR" sz="1500" b="1" dirty="0"/>
                  <a:t>.</a:t>
                </a:r>
                <a:endParaRPr lang="tr-TR" sz="1500" b="1" kern="1200" dirty="0"/>
              </a:p>
            </p:txBody>
          </p:sp>
        </p:grpSp>
        <p:grpSp>
          <p:nvGrpSpPr>
            <p:cNvPr id="20" name="Grup 19"/>
            <p:cNvGrpSpPr/>
            <p:nvPr/>
          </p:nvGrpSpPr>
          <p:grpSpPr>
            <a:xfrm>
              <a:off x="7164288" y="279413"/>
              <a:ext cx="1728192" cy="6186712"/>
              <a:chOff x="2194026" y="264835"/>
              <a:chExt cx="5298248" cy="6186712"/>
            </a:xfrm>
            <a:grpFill/>
          </p:grpSpPr>
          <p:sp>
            <p:nvSpPr>
              <p:cNvPr id="21" name="Serbest Form 20"/>
              <p:cNvSpPr/>
              <p:nvPr/>
            </p:nvSpPr>
            <p:spPr>
              <a:xfrm>
                <a:off x="2194026" y="264835"/>
                <a:ext cx="5298248" cy="703753"/>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1" numCol="1" spcCol="1270" anchor="ctr" anchorCtr="0">
                <a:noAutofit/>
              </a:bodyPr>
              <a:lstStyle/>
              <a:p>
                <a:pPr lvl="0" algn="ctr" defTabSz="800100">
                  <a:lnSpc>
                    <a:spcPct val="90000"/>
                  </a:lnSpc>
                  <a:spcBef>
                    <a:spcPct val="0"/>
                  </a:spcBef>
                  <a:spcAft>
                    <a:spcPct val="35000"/>
                  </a:spcAft>
                </a:pPr>
                <a:r>
                  <a:rPr lang="tr-TR" sz="1800" b="1" kern="1200" dirty="0"/>
                  <a:t>BİLGİ EDİNİN</a:t>
                </a:r>
              </a:p>
            </p:txBody>
          </p:sp>
          <p:sp>
            <p:nvSpPr>
              <p:cNvPr id="22" name="Serbest Form 21"/>
              <p:cNvSpPr/>
              <p:nvPr/>
            </p:nvSpPr>
            <p:spPr>
              <a:xfrm rot="21600000">
                <a:off x="2194026" y="1178663"/>
                <a:ext cx="5298247" cy="703753"/>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1" numCol="1" spcCol="1270" anchor="ctr" anchorCtr="0">
                <a:noAutofit/>
              </a:bodyPr>
              <a:lstStyle/>
              <a:p>
                <a:pPr lvl="0" algn="ctr" defTabSz="800100">
                  <a:lnSpc>
                    <a:spcPct val="90000"/>
                  </a:lnSpc>
                  <a:spcBef>
                    <a:spcPct val="0"/>
                  </a:spcBef>
                  <a:spcAft>
                    <a:spcPct val="35000"/>
                  </a:spcAft>
                </a:pPr>
                <a:r>
                  <a:rPr lang="tr-TR" sz="1800" b="1" kern="1200" dirty="0"/>
                  <a:t>BİLGİ VERİN</a:t>
                </a:r>
              </a:p>
            </p:txBody>
          </p:sp>
          <p:sp>
            <p:nvSpPr>
              <p:cNvPr id="23" name="Serbest Form 22"/>
              <p:cNvSpPr/>
              <p:nvPr/>
            </p:nvSpPr>
            <p:spPr>
              <a:xfrm rot="21600000">
                <a:off x="2194026" y="2092489"/>
                <a:ext cx="5298247"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2" tIns="68581" rIns="128016" bIns="68580" numCol="1" spcCol="1270" anchor="ctr" anchorCtr="0">
                <a:noAutofit/>
              </a:bodyPr>
              <a:lstStyle/>
              <a:p>
                <a:pPr lvl="0" algn="ctr" defTabSz="800100">
                  <a:lnSpc>
                    <a:spcPct val="90000"/>
                  </a:lnSpc>
                  <a:spcBef>
                    <a:spcPct val="0"/>
                  </a:spcBef>
                  <a:spcAft>
                    <a:spcPct val="35000"/>
                  </a:spcAft>
                </a:pPr>
                <a:r>
                  <a:rPr lang="tr-TR" sz="1800" b="1" kern="1200" dirty="0"/>
                  <a:t>CESARETLENDİRİN</a:t>
                </a:r>
              </a:p>
            </p:txBody>
          </p:sp>
          <p:sp>
            <p:nvSpPr>
              <p:cNvPr id="24" name="Serbest Form 23"/>
              <p:cNvSpPr/>
              <p:nvPr/>
            </p:nvSpPr>
            <p:spPr>
              <a:xfrm rot="21600000">
                <a:off x="2194026" y="3006316"/>
                <a:ext cx="5298247"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0" numCol="1" spcCol="1270" anchor="ctr" anchorCtr="0">
                <a:noAutofit/>
              </a:bodyPr>
              <a:lstStyle/>
              <a:p>
                <a:pPr lvl="0" defTabSz="800100">
                  <a:lnSpc>
                    <a:spcPct val="90000"/>
                  </a:lnSpc>
                  <a:spcBef>
                    <a:spcPct val="0"/>
                  </a:spcBef>
                  <a:spcAft>
                    <a:spcPct val="35000"/>
                  </a:spcAft>
                </a:pPr>
                <a:r>
                  <a:rPr lang="tr-TR" sz="1800" b="1" kern="1200" dirty="0"/>
                  <a:t>TEŞVİK</a:t>
                </a:r>
              </a:p>
              <a:p>
                <a:pPr lvl="0" defTabSz="800100">
                  <a:lnSpc>
                    <a:spcPct val="90000"/>
                  </a:lnSpc>
                  <a:spcBef>
                    <a:spcPct val="0"/>
                  </a:spcBef>
                  <a:spcAft>
                    <a:spcPct val="35000"/>
                  </a:spcAft>
                </a:pPr>
                <a:r>
                  <a:rPr lang="tr-TR" b="1" dirty="0"/>
                  <a:t>TAKİP</a:t>
                </a:r>
                <a:endParaRPr lang="tr-TR" sz="1800" b="1" kern="1200" dirty="0"/>
              </a:p>
            </p:txBody>
          </p:sp>
          <p:sp>
            <p:nvSpPr>
              <p:cNvPr id="25" name="Serbest Form 24"/>
              <p:cNvSpPr/>
              <p:nvPr/>
            </p:nvSpPr>
            <p:spPr>
              <a:xfrm>
                <a:off x="2194026" y="3920142"/>
                <a:ext cx="5298248"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6" bIns="68580" numCol="1" spcCol="1270" anchor="ctr" anchorCtr="0">
                <a:noAutofit/>
              </a:bodyPr>
              <a:lstStyle/>
              <a:p>
                <a:pPr lvl="0" algn="ctr" defTabSz="800100">
                  <a:lnSpc>
                    <a:spcPct val="90000"/>
                  </a:lnSpc>
                  <a:spcBef>
                    <a:spcPct val="0"/>
                  </a:spcBef>
                  <a:spcAft>
                    <a:spcPct val="35000"/>
                  </a:spcAft>
                </a:pPr>
                <a:r>
                  <a:rPr lang="tr-TR" b="1" kern="1200" dirty="0"/>
                  <a:t>BECERİ </a:t>
                </a:r>
                <a:r>
                  <a:rPr lang="tr-TR" sz="1500" b="1" kern="1200" dirty="0"/>
                  <a:t>KAZANDIRMA</a:t>
                </a:r>
              </a:p>
            </p:txBody>
          </p:sp>
          <p:sp>
            <p:nvSpPr>
              <p:cNvPr id="26" name="Serbest Form 25"/>
              <p:cNvSpPr/>
              <p:nvPr/>
            </p:nvSpPr>
            <p:spPr>
              <a:xfrm rot="21600000">
                <a:off x="2194026" y="4833969"/>
                <a:ext cx="5298248"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3" tIns="68581" rIns="128017" bIns="68580" numCol="1" spcCol="1270" anchor="ctr" anchorCtr="0">
                <a:noAutofit/>
              </a:bodyPr>
              <a:lstStyle/>
              <a:p>
                <a:pPr lvl="0" algn="ctr" defTabSz="800100">
                  <a:lnSpc>
                    <a:spcPct val="90000"/>
                  </a:lnSpc>
                  <a:spcBef>
                    <a:spcPct val="0"/>
                  </a:spcBef>
                  <a:spcAft>
                    <a:spcPct val="35000"/>
                  </a:spcAft>
                </a:pPr>
                <a:r>
                  <a:rPr lang="tr-TR" sz="1600" b="1" kern="1200" dirty="0"/>
                  <a:t>FARKI ORTAYA ÇIKARIN</a:t>
                </a:r>
              </a:p>
            </p:txBody>
          </p:sp>
          <p:sp>
            <p:nvSpPr>
              <p:cNvPr id="27" name="Serbest Form 26"/>
              <p:cNvSpPr/>
              <p:nvPr/>
            </p:nvSpPr>
            <p:spPr>
              <a:xfrm rot="21600000">
                <a:off x="2194026" y="5747795"/>
                <a:ext cx="5298247" cy="703752"/>
              </a:xfrm>
              <a:custGeom>
                <a:avLst/>
                <a:gdLst>
                  <a:gd name="connsiteX0" fmla="*/ 0 w 5298247"/>
                  <a:gd name="connsiteY0" fmla="*/ 0 h 703751"/>
                  <a:gd name="connsiteX1" fmla="*/ 4946372 w 5298247"/>
                  <a:gd name="connsiteY1" fmla="*/ 0 h 703751"/>
                  <a:gd name="connsiteX2" fmla="*/ 5298247 w 5298247"/>
                  <a:gd name="connsiteY2" fmla="*/ 351876 h 703751"/>
                  <a:gd name="connsiteX3" fmla="*/ 4946372 w 5298247"/>
                  <a:gd name="connsiteY3" fmla="*/ 703751 h 703751"/>
                  <a:gd name="connsiteX4" fmla="*/ 0 w 5298247"/>
                  <a:gd name="connsiteY4" fmla="*/ 703751 h 703751"/>
                  <a:gd name="connsiteX5" fmla="*/ 0 w 5298247"/>
                  <a:gd name="connsiteY5" fmla="*/ 0 h 70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8247" h="703751">
                    <a:moveTo>
                      <a:pt x="5298247" y="703750"/>
                    </a:moveTo>
                    <a:lnTo>
                      <a:pt x="351875" y="703750"/>
                    </a:lnTo>
                    <a:lnTo>
                      <a:pt x="0" y="351875"/>
                    </a:lnTo>
                    <a:lnTo>
                      <a:pt x="351875" y="1"/>
                    </a:lnTo>
                    <a:lnTo>
                      <a:pt x="5298247" y="1"/>
                    </a:lnTo>
                    <a:lnTo>
                      <a:pt x="5298247" y="703750"/>
                    </a:lnTo>
                    <a:close/>
                  </a:path>
                </a:pathLst>
              </a:custGeom>
              <a:grpFill/>
              <a:scene3d>
                <a:camera prst="orthographicFront">
                  <a:rot lat="0" lon="0" rev="0"/>
                </a:camera>
                <a:lightRig rig="contrasting" dir="t">
                  <a:rot lat="0" lon="0" rev="1200000"/>
                </a:lightRig>
              </a:scene3d>
              <a:sp3d contourW="19050" prstMaterial="metal">
                <a:bevelT w="88900" h="203200"/>
                <a:bevelB w="165100" h="254000"/>
              </a:sp3d>
            </p:spPr>
            <p:style>
              <a:lnRef idx="1">
                <a:schemeClr val="dk1"/>
              </a:lnRef>
              <a:fillRef idx="2">
                <a:schemeClr val="dk1"/>
              </a:fillRef>
              <a:effectRef idx="1">
                <a:schemeClr val="dk1"/>
              </a:effectRef>
              <a:fontRef idx="minor">
                <a:schemeClr val="dk1"/>
              </a:fontRef>
            </p:style>
            <p:txBody>
              <a:bodyPr spcFirstLastPara="0" vert="horz" wrap="square" lIns="486272" tIns="76201" rIns="142240" bIns="76200" numCol="1" spcCol="1270" anchor="ctr" anchorCtr="0">
                <a:noAutofit/>
              </a:bodyPr>
              <a:lstStyle/>
              <a:p>
                <a:pPr lvl="0" algn="ctr" defTabSz="889000">
                  <a:lnSpc>
                    <a:spcPct val="90000"/>
                  </a:lnSpc>
                  <a:spcBef>
                    <a:spcPct val="0"/>
                  </a:spcBef>
                  <a:spcAft>
                    <a:spcPct val="35000"/>
                  </a:spcAft>
                </a:pPr>
                <a:r>
                  <a:rPr lang="tr-TR" b="1" kern="1200" dirty="0"/>
                  <a:t>EKİP ÇALIŞMASI</a:t>
                </a:r>
              </a:p>
            </p:txBody>
          </p:sp>
        </p:grpSp>
      </p:grpSp>
      <p:sp>
        <p:nvSpPr>
          <p:cNvPr id="8" name="Şeritli Sağ Ok 7"/>
          <p:cNvSpPr/>
          <p:nvPr/>
        </p:nvSpPr>
        <p:spPr>
          <a:xfrm rot="5400000">
            <a:off x="-2280993" y="3091794"/>
            <a:ext cx="5834835" cy="913827"/>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b="1" dirty="0"/>
              <a:t>ÖĞRETMENLERİN İZLEMESİ GEREKEN YOL HARİTASI</a:t>
            </a:r>
          </a:p>
        </p:txBody>
      </p:sp>
    </p:spTree>
    <p:extLst>
      <p:ext uri="{BB962C8B-B14F-4D97-AF65-F5344CB8AC3E}">
        <p14:creationId xmlns:p14="http://schemas.microsoft.com/office/powerpoint/2010/main" val="103882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1276</TotalTime>
  <Words>1891</Words>
  <Application>Microsoft Macintosh PowerPoint</Application>
  <PresentationFormat>Ekran Gösterisi (4:3)</PresentationFormat>
  <Paragraphs>242</Paragraphs>
  <Slides>38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38</vt:i4>
      </vt:variant>
    </vt:vector>
  </HeadingPairs>
  <TitlesOfParts>
    <vt:vector size="42" baseType="lpstr">
      <vt:lpstr>Arial</vt:lpstr>
      <vt:lpstr>Calibri</vt:lpstr>
      <vt:lpstr>Wingdings</vt:lpstr>
      <vt:lpstr>Ofis Teması</vt:lpstr>
      <vt:lpstr> TÜBİTAK PROJELERİ-2021</vt:lpstr>
      <vt:lpstr>PowerPoint Sunusu</vt:lpstr>
      <vt:lpstr>TÜBİTAK Lise Öğrencileri Araştırma Projeleri Yarışması</vt:lpstr>
      <vt:lpstr>TÜBİTAK Lise Öğrencileri Araştırma Projeleri Yarışması</vt:lpstr>
      <vt:lpstr>TÜBİTAK Lise Öğrencileri Araştırma Projeleri Yarışması</vt:lpstr>
      <vt:lpstr>TÜBİTAK Lise Öğrencileri Araştırma Projeleri Yarışması</vt:lpstr>
      <vt:lpstr>TÜBİTAK Lise Öğrencileri Araştırma Projeleri Yarışması</vt:lpstr>
      <vt:lpstr>TÜBİTAK Lise Öğrencileri Araştırma Projeleri Yarışması</vt:lpstr>
      <vt:lpstr>PowerPoint Sunusu</vt:lpstr>
      <vt:lpstr>İŞ-ZAMAN TABLOSU</vt:lpstr>
      <vt:lpstr>Başvuru Öncesinde Dikkat Edilmesi Gereken Temel Hususlar</vt:lpstr>
      <vt:lpstr>PowerPoint Sunusu</vt:lpstr>
      <vt:lpstr>PowerPoint Sunusu</vt:lpstr>
      <vt:lpstr>PowerPoint Sunusu</vt:lpstr>
      <vt:lpstr>Proje Raporu Nasıl Hazırlanır?</vt:lpstr>
      <vt:lpstr>PowerPoint Sunusu</vt:lpstr>
      <vt:lpstr>PowerPoint Sunusu</vt:lpstr>
      <vt:lpstr>PowerPoint Sunusu</vt:lpstr>
      <vt:lpstr>GİRİŞ</vt:lpstr>
      <vt:lpstr>YÖNTEM</vt:lpstr>
      <vt:lpstr>BULGULAR</vt:lpstr>
      <vt:lpstr>PowerPoint Sunusu</vt:lpstr>
      <vt:lpstr>PowerPoint Sunusu</vt:lpstr>
      <vt:lpstr>PowerPoint Sunusu</vt:lpstr>
      <vt:lpstr>PowerPoint Sunusu</vt:lpstr>
      <vt:lpstr>KONUYU MUTLAKA ÖĞRENCİYE BULDURUN</vt:lpstr>
      <vt:lpstr>PowerPoint Sunusu</vt:lpstr>
      <vt:lpstr>KONU MUTLAKA ÇOCUĞUN İLGİSİNİ ÇEKMELİ</vt:lpstr>
      <vt:lpstr>ÖĞRENCİNİN KONUYA YETENEĞİ OLMALI</vt:lpstr>
      <vt:lpstr>ÖĞRENCİ PROJE İLE İLGİLİ ÖN BİLİ VE KAZANIMLARI EDİNMELİ</vt:lpstr>
      <vt:lpstr>PROJEDE İKİ ÖĞRENCİ SEÇMEK AVANTAJLI OLABİLİR</vt:lpstr>
      <vt:lpstr>PROJEYİ MUTLAKA ÖĞRENCİ YAPMALI</vt:lpstr>
      <vt:lpstr>PowerPoint Sunusu</vt:lpstr>
      <vt:lpstr>PowerPoint Sunusu</vt:lpstr>
      <vt:lpstr>PROJE ÖNCESİNDE </vt:lpstr>
      <vt:lpstr>PROJE SIRASINDA </vt:lpstr>
      <vt:lpstr>UNUTMAYIN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jasmin</dc:creator>
  <cp:lastModifiedBy>Microsoft Office User</cp:lastModifiedBy>
  <cp:revision>83</cp:revision>
  <dcterms:created xsi:type="dcterms:W3CDTF">2018-07-26T12:57:37Z</dcterms:created>
  <dcterms:modified xsi:type="dcterms:W3CDTF">2020-11-01T06:03:39Z</dcterms:modified>
</cp:coreProperties>
</file>